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9" r:id="rId4"/>
    <p:sldId id="350" r:id="rId5"/>
    <p:sldId id="352" r:id="rId6"/>
    <p:sldId id="353" r:id="rId7"/>
    <p:sldId id="354" r:id="rId8"/>
    <p:sldId id="356" r:id="rId9"/>
    <p:sldId id="355" r:id="rId10"/>
    <p:sldId id="258" r:id="rId11"/>
    <p:sldId id="260" r:id="rId12"/>
    <p:sldId id="357" r:id="rId13"/>
    <p:sldId id="351" r:id="rId14"/>
    <p:sldId id="275" r:id="rId15"/>
    <p:sldId id="261" r:id="rId16"/>
    <p:sldId id="349"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75" autoAdjust="0"/>
  </p:normalViewPr>
  <p:slideViewPr>
    <p:cSldViewPr snapToGrid="0">
      <p:cViewPr varScale="1">
        <p:scale>
          <a:sx n="94" d="100"/>
          <a:sy n="94" d="100"/>
        </p:scale>
        <p:origin x="11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AB9C8D-8764-41FC-9670-05195F8F94B2}"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199DB-D3F1-43EF-B6D0-91A982F35925}" type="slidenum">
              <a:rPr lang="en-US" smtClean="0"/>
              <a:t>‹#›</a:t>
            </a:fld>
            <a:endParaRPr lang="en-US"/>
          </a:p>
        </p:txBody>
      </p:sp>
    </p:spTree>
    <p:extLst>
      <p:ext uri="{BB962C8B-B14F-4D97-AF65-F5344CB8AC3E}">
        <p14:creationId xmlns:p14="http://schemas.microsoft.com/office/powerpoint/2010/main" val="765379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hours (or even days) later, when people find their eyes hurt, their vision is blurred or that dark or yellow spots are affecting their sight that they </a:t>
            </a:r>
            <a:r>
              <a:rPr lang="en-US" dirty="0" err="1"/>
              <a:t>realise</a:t>
            </a:r>
            <a:r>
              <a:rPr lang="en-US" dirty="0"/>
              <a:t> damage has occurred. Most people who experience solar keratitis and solar retinopathy make a full recovery but, depending on the level of damage, this can take up to 12 months. Others never fully recover complete vision, and continue to experience vision problems such as blurriness or spots.</a:t>
            </a:r>
          </a:p>
        </p:txBody>
      </p:sp>
      <p:sp>
        <p:nvSpPr>
          <p:cNvPr id="4" name="Slide Number Placeholder 3"/>
          <p:cNvSpPr>
            <a:spLocks noGrp="1"/>
          </p:cNvSpPr>
          <p:nvPr>
            <p:ph type="sldNum" sz="quarter" idx="5"/>
          </p:nvPr>
        </p:nvSpPr>
        <p:spPr/>
        <p:txBody>
          <a:bodyPr/>
          <a:lstStyle/>
          <a:p>
            <a:fld id="{691199DB-D3F1-43EF-B6D0-91A982F35925}" type="slidenum">
              <a:rPr lang="en-US" smtClean="0"/>
              <a:t>4</a:t>
            </a:fld>
            <a:endParaRPr lang="en-US"/>
          </a:p>
        </p:txBody>
      </p:sp>
    </p:spTree>
    <p:extLst>
      <p:ext uri="{BB962C8B-B14F-4D97-AF65-F5344CB8AC3E}">
        <p14:creationId xmlns:p14="http://schemas.microsoft.com/office/powerpoint/2010/main" val="204713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1199DB-D3F1-43EF-B6D0-91A982F35925}" type="slidenum">
              <a:rPr lang="en-US" smtClean="0"/>
              <a:t>9</a:t>
            </a:fld>
            <a:endParaRPr lang="en-US"/>
          </a:p>
        </p:txBody>
      </p:sp>
    </p:spTree>
    <p:extLst>
      <p:ext uri="{BB962C8B-B14F-4D97-AF65-F5344CB8AC3E}">
        <p14:creationId xmlns:p14="http://schemas.microsoft.com/office/powerpoint/2010/main" val="359436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 of the 2023 Annular and 2024 Total eclipses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15BD40-650A-3644-89D6-07D68B7F7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790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91C3-3781-DFAB-1E45-B511015313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721FD3-F1CE-923A-B773-C1CADF2AB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C99457-631F-374B-D345-EC19BEE5AD48}"/>
              </a:ext>
            </a:extLst>
          </p:cNvPr>
          <p:cNvSpPr>
            <a:spLocks noGrp="1"/>
          </p:cNvSpPr>
          <p:nvPr>
            <p:ph type="dt" sz="half" idx="10"/>
          </p:nvPr>
        </p:nvSpPr>
        <p:spPr/>
        <p:txBody>
          <a:bodyPr/>
          <a:lstStyle/>
          <a:p>
            <a:fld id="{FD6E345C-9AD0-4431-A4D5-4D9D755E1831}" type="datetimeFigureOut">
              <a:rPr lang="en-US" smtClean="0"/>
              <a:t>9/13/2023</a:t>
            </a:fld>
            <a:endParaRPr lang="en-US"/>
          </a:p>
        </p:txBody>
      </p:sp>
      <p:sp>
        <p:nvSpPr>
          <p:cNvPr id="5" name="Footer Placeholder 4">
            <a:extLst>
              <a:ext uri="{FF2B5EF4-FFF2-40B4-BE49-F238E27FC236}">
                <a16:creationId xmlns:a16="http://schemas.microsoft.com/office/drawing/2014/main" id="{706EC1B2-394F-48B4-DF19-21FFDF0A1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26DE3-70E1-366A-B542-A5F8445E07E4}"/>
              </a:ext>
            </a:extLst>
          </p:cNvPr>
          <p:cNvSpPr>
            <a:spLocks noGrp="1"/>
          </p:cNvSpPr>
          <p:nvPr>
            <p:ph type="sldNum" sz="quarter" idx="12"/>
          </p:nvPr>
        </p:nvSpPr>
        <p:spPr/>
        <p:txBody>
          <a:bodyPr/>
          <a:lstStyle/>
          <a:p>
            <a:fld id="{0D955EDD-9149-4B33-8869-E2FD07DB8078}" type="slidenum">
              <a:rPr lang="en-US" smtClean="0"/>
              <a:t>‹#›</a:t>
            </a:fld>
            <a:endParaRPr lang="en-US"/>
          </a:p>
        </p:txBody>
      </p:sp>
      <p:pic>
        <p:nvPicPr>
          <p:cNvPr id="7" name="Picture 6">
            <a:extLst>
              <a:ext uri="{FF2B5EF4-FFF2-40B4-BE49-F238E27FC236}">
                <a16:creationId xmlns:a16="http://schemas.microsoft.com/office/drawing/2014/main" id="{E7626BC1-D5C3-0CAA-F0FE-2FF40FE065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32" y="0"/>
            <a:ext cx="12182535" cy="6858000"/>
          </a:xfrm>
          <a:prstGeom prst="rect">
            <a:avLst/>
          </a:prstGeom>
        </p:spPr>
      </p:pic>
    </p:spTree>
    <p:extLst>
      <p:ext uri="{BB962C8B-B14F-4D97-AF65-F5344CB8AC3E}">
        <p14:creationId xmlns:p14="http://schemas.microsoft.com/office/powerpoint/2010/main" val="251194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997B-5248-AC7C-74EE-05F3E1C32C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7F6B20-19D7-2E3F-60DA-701F72B569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89713-A614-549E-1C11-F8881EDA23ED}"/>
              </a:ext>
            </a:extLst>
          </p:cNvPr>
          <p:cNvSpPr>
            <a:spLocks noGrp="1"/>
          </p:cNvSpPr>
          <p:nvPr>
            <p:ph type="dt" sz="half" idx="10"/>
          </p:nvPr>
        </p:nvSpPr>
        <p:spPr/>
        <p:txBody>
          <a:bodyPr/>
          <a:lstStyle/>
          <a:p>
            <a:fld id="{FD6E345C-9AD0-4431-A4D5-4D9D755E1831}" type="datetimeFigureOut">
              <a:rPr lang="en-US" smtClean="0"/>
              <a:t>9/13/2023</a:t>
            </a:fld>
            <a:endParaRPr lang="en-US"/>
          </a:p>
        </p:txBody>
      </p:sp>
      <p:sp>
        <p:nvSpPr>
          <p:cNvPr id="5" name="Footer Placeholder 4">
            <a:extLst>
              <a:ext uri="{FF2B5EF4-FFF2-40B4-BE49-F238E27FC236}">
                <a16:creationId xmlns:a16="http://schemas.microsoft.com/office/drawing/2014/main" id="{EBB55EA3-C5BF-8803-00D9-0F73071DF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091FF-964E-4F09-1E43-F542193B03E8}"/>
              </a:ext>
            </a:extLst>
          </p:cNvPr>
          <p:cNvSpPr>
            <a:spLocks noGrp="1"/>
          </p:cNvSpPr>
          <p:nvPr>
            <p:ph type="sldNum" sz="quarter" idx="12"/>
          </p:nvPr>
        </p:nvSpPr>
        <p:spPr/>
        <p:txBody>
          <a:bodyPr/>
          <a:lstStyle/>
          <a:p>
            <a:fld id="{0D955EDD-9149-4B33-8869-E2FD07DB8078}" type="slidenum">
              <a:rPr lang="en-US" smtClean="0"/>
              <a:t>‹#›</a:t>
            </a:fld>
            <a:endParaRPr lang="en-US"/>
          </a:p>
        </p:txBody>
      </p:sp>
    </p:spTree>
    <p:extLst>
      <p:ext uri="{BB962C8B-B14F-4D97-AF65-F5344CB8AC3E}">
        <p14:creationId xmlns:p14="http://schemas.microsoft.com/office/powerpoint/2010/main" val="311873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6E9E06-F0D1-8C6D-5DCD-EE5CFAE06B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63E3B3-B07C-A16A-9BE1-86226DCE64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51CBF-0FFF-8377-08BC-5022A9DDDF2D}"/>
              </a:ext>
            </a:extLst>
          </p:cNvPr>
          <p:cNvSpPr>
            <a:spLocks noGrp="1"/>
          </p:cNvSpPr>
          <p:nvPr>
            <p:ph type="dt" sz="half" idx="10"/>
          </p:nvPr>
        </p:nvSpPr>
        <p:spPr/>
        <p:txBody>
          <a:bodyPr/>
          <a:lstStyle/>
          <a:p>
            <a:fld id="{FD6E345C-9AD0-4431-A4D5-4D9D755E1831}" type="datetimeFigureOut">
              <a:rPr lang="en-US" smtClean="0"/>
              <a:t>9/13/2023</a:t>
            </a:fld>
            <a:endParaRPr lang="en-US"/>
          </a:p>
        </p:txBody>
      </p:sp>
      <p:sp>
        <p:nvSpPr>
          <p:cNvPr id="5" name="Footer Placeholder 4">
            <a:extLst>
              <a:ext uri="{FF2B5EF4-FFF2-40B4-BE49-F238E27FC236}">
                <a16:creationId xmlns:a16="http://schemas.microsoft.com/office/drawing/2014/main" id="{C7FA885C-9D81-52E1-0BA8-656F2E4E2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BB067-2644-1DF2-E2D0-FD98BDCCB9CB}"/>
              </a:ext>
            </a:extLst>
          </p:cNvPr>
          <p:cNvSpPr>
            <a:spLocks noGrp="1"/>
          </p:cNvSpPr>
          <p:nvPr>
            <p:ph type="sldNum" sz="quarter" idx="12"/>
          </p:nvPr>
        </p:nvSpPr>
        <p:spPr/>
        <p:txBody>
          <a:bodyPr/>
          <a:lstStyle/>
          <a:p>
            <a:fld id="{0D955EDD-9149-4B33-8869-E2FD07DB8078}" type="slidenum">
              <a:rPr lang="en-US" smtClean="0"/>
              <a:t>‹#›</a:t>
            </a:fld>
            <a:endParaRPr lang="en-US"/>
          </a:p>
        </p:txBody>
      </p:sp>
    </p:spTree>
    <p:extLst>
      <p:ext uri="{BB962C8B-B14F-4D97-AF65-F5344CB8AC3E}">
        <p14:creationId xmlns:p14="http://schemas.microsoft.com/office/powerpoint/2010/main" val="3270608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BDACE9-E512-D74E-8A2F-19641651434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E5682-8275-834F-B8C9-E5BA46DE9382}" type="slidenum">
              <a:rPr lang="en-US" smtClean="0"/>
              <a:t>‹#›</a:t>
            </a:fld>
            <a:endParaRPr lang="en-US"/>
          </a:p>
        </p:txBody>
      </p:sp>
    </p:spTree>
    <p:extLst>
      <p:ext uri="{BB962C8B-B14F-4D97-AF65-F5344CB8AC3E}">
        <p14:creationId xmlns:p14="http://schemas.microsoft.com/office/powerpoint/2010/main" val="2628743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DACE9-E512-D74E-8A2F-19641651434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E5682-8275-834F-B8C9-E5BA46DE9382}" type="slidenum">
              <a:rPr lang="en-US" smtClean="0"/>
              <a:t>‹#›</a:t>
            </a:fld>
            <a:endParaRPr lang="en-US"/>
          </a:p>
        </p:txBody>
      </p:sp>
    </p:spTree>
    <p:extLst>
      <p:ext uri="{BB962C8B-B14F-4D97-AF65-F5344CB8AC3E}">
        <p14:creationId xmlns:p14="http://schemas.microsoft.com/office/powerpoint/2010/main" val="173347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BDACE9-E512-D74E-8A2F-19641651434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E5682-8275-834F-B8C9-E5BA46DE9382}" type="slidenum">
              <a:rPr lang="en-US" smtClean="0"/>
              <a:t>‹#›</a:t>
            </a:fld>
            <a:endParaRPr lang="en-US"/>
          </a:p>
        </p:txBody>
      </p:sp>
    </p:spTree>
    <p:extLst>
      <p:ext uri="{BB962C8B-B14F-4D97-AF65-F5344CB8AC3E}">
        <p14:creationId xmlns:p14="http://schemas.microsoft.com/office/powerpoint/2010/main" val="2196239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BDACE9-E512-D74E-8A2F-19641651434B}"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E5682-8275-834F-B8C9-E5BA46DE9382}" type="slidenum">
              <a:rPr lang="en-US" smtClean="0"/>
              <a:t>‹#›</a:t>
            </a:fld>
            <a:endParaRPr lang="en-US"/>
          </a:p>
        </p:txBody>
      </p:sp>
    </p:spTree>
    <p:extLst>
      <p:ext uri="{BB962C8B-B14F-4D97-AF65-F5344CB8AC3E}">
        <p14:creationId xmlns:p14="http://schemas.microsoft.com/office/powerpoint/2010/main" val="2838782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BDACE9-E512-D74E-8A2F-19641651434B}"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E5682-8275-834F-B8C9-E5BA46DE9382}" type="slidenum">
              <a:rPr lang="en-US" smtClean="0"/>
              <a:t>‹#›</a:t>
            </a:fld>
            <a:endParaRPr lang="en-US"/>
          </a:p>
        </p:txBody>
      </p:sp>
    </p:spTree>
    <p:extLst>
      <p:ext uri="{BB962C8B-B14F-4D97-AF65-F5344CB8AC3E}">
        <p14:creationId xmlns:p14="http://schemas.microsoft.com/office/powerpoint/2010/main" val="1976686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BDACE9-E512-D74E-8A2F-19641651434B}"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E5682-8275-834F-B8C9-E5BA46DE9382}" type="slidenum">
              <a:rPr lang="en-US" smtClean="0"/>
              <a:t>‹#›</a:t>
            </a:fld>
            <a:endParaRPr lang="en-US"/>
          </a:p>
        </p:txBody>
      </p:sp>
    </p:spTree>
    <p:extLst>
      <p:ext uri="{BB962C8B-B14F-4D97-AF65-F5344CB8AC3E}">
        <p14:creationId xmlns:p14="http://schemas.microsoft.com/office/powerpoint/2010/main" val="732287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DACE9-E512-D74E-8A2F-19641651434B}"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E5682-8275-834F-B8C9-E5BA46DE9382}" type="slidenum">
              <a:rPr lang="en-US" smtClean="0"/>
              <a:t>‹#›</a:t>
            </a:fld>
            <a:endParaRPr lang="en-US"/>
          </a:p>
        </p:txBody>
      </p:sp>
    </p:spTree>
    <p:extLst>
      <p:ext uri="{BB962C8B-B14F-4D97-AF65-F5344CB8AC3E}">
        <p14:creationId xmlns:p14="http://schemas.microsoft.com/office/powerpoint/2010/main" val="28495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BDACE9-E512-D74E-8A2F-19641651434B}"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E5682-8275-834F-B8C9-E5BA46DE9382}" type="slidenum">
              <a:rPr lang="en-US" smtClean="0"/>
              <a:t>‹#›</a:t>
            </a:fld>
            <a:endParaRPr lang="en-US"/>
          </a:p>
        </p:txBody>
      </p:sp>
    </p:spTree>
    <p:extLst>
      <p:ext uri="{BB962C8B-B14F-4D97-AF65-F5344CB8AC3E}">
        <p14:creationId xmlns:p14="http://schemas.microsoft.com/office/powerpoint/2010/main" val="83200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141C-DB4A-2048-1CD3-24AF689CB7B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0B8416D-4946-0045-8EDE-3744D11EE66F}"/>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B6E76-E3EC-3BD4-E9CA-8F29B79BB8F4}"/>
              </a:ext>
            </a:extLst>
          </p:cNvPr>
          <p:cNvSpPr>
            <a:spLocks noGrp="1"/>
          </p:cNvSpPr>
          <p:nvPr>
            <p:ph type="dt" sz="half" idx="10"/>
          </p:nvPr>
        </p:nvSpPr>
        <p:spPr/>
        <p:txBody>
          <a:bodyPr/>
          <a:lstStyle/>
          <a:p>
            <a:fld id="{FD6E345C-9AD0-4431-A4D5-4D9D755E1831}" type="datetimeFigureOut">
              <a:rPr lang="en-US" smtClean="0"/>
              <a:t>9/13/2023</a:t>
            </a:fld>
            <a:endParaRPr lang="en-US"/>
          </a:p>
        </p:txBody>
      </p:sp>
      <p:sp>
        <p:nvSpPr>
          <p:cNvPr id="5" name="Footer Placeholder 4">
            <a:extLst>
              <a:ext uri="{FF2B5EF4-FFF2-40B4-BE49-F238E27FC236}">
                <a16:creationId xmlns:a16="http://schemas.microsoft.com/office/drawing/2014/main" id="{91CD9AEF-6C11-DD94-0087-5021B5DE0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4FB8C-1083-960D-75BD-09F089277496}"/>
              </a:ext>
            </a:extLst>
          </p:cNvPr>
          <p:cNvSpPr>
            <a:spLocks noGrp="1"/>
          </p:cNvSpPr>
          <p:nvPr>
            <p:ph type="sldNum" sz="quarter" idx="12"/>
          </p:nvPr>
        </p:nvSpPr>
        <p:spPr/>
        <p:txBody>
          <a:bodyPr/>
          <a:lstStyle/>
          <a:p>
            <a:fld id="{0D955EDD-9149-4B33-8869-E2FD07DB8078}" type="slidenum">
              <a:rPr lang="en-US" smtClean="0"/>
              <a:t>‹#›</a:t>
            </a:fld>
            <a:endParaRPr lang="en-US"/>
          </a:p>
        </p:txBody>
      </p:sp>
      <p:pic>
        <p:nvPicPr>
          <p:cNvPr id="7" name="Picture 6">
            <a:extLst>
              <a:ext uri="{FF2B5EF4-FFF2-40B4-BE49-F238E27FC236}">
                <a16:creationId xmlns:a16="http://schemas.microsoft.com/office/drawing/2014/main" id="{5DF12691-41ED-BEC8-8DAB-D99948F583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32" y="0"/>
            <a:ext cx="12182535" cy="6858000"/>
          </a:xfrm>
          <a:prstGeom prst="rect">
            <a:avLst/>
          </a:prstGeom>
        </p:spPr>
      </p:pic>
    </p:spTree>
    <p:extLst>
      <p:ext uri="{BB962C8B-B14F-4D97-AF65-F5344CB8AC3E}">
        <p14:creationId xmlns:p14="http://schemas.microsoft.com/office/powerpoint/2010/main" val="1600512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BDACE9-E512-D74E-8A2F-19641651434B}"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E5682-8275-834F-B8C9-E5BA46DE9382}" type="slidenum">
              <a:rPr lang="en-US" smtClean="0"/>
              <a:t>‹#›</a:t>
            </a:fld>
            <a:endParaRPr lang="en-US"/>
          </a:p>
        </p:txBody>
      </p:sp>
    </p:spTree>
    <p:extLst>
      <p:ext uri="{BB962C8B-B14F-4D97-AF65-F5344CB8AC3E}">
        <p14:creationId xmlns:p14="http://schemas.microsoft.com/office/powerpoint/2010/main" val="3545380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DACE9-E512-D74E-8A2F-19641651434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E5682-8275-834F-B8C9-E5BA46DE9382}" type="slidenum">
              <a:rPr lang="en-US" smtClean="0"/>
              <a:t>‹#›</a:t>
            </a:fld>
            <a:endParaRPr lang="en-US"/>
          </a:p>
        </p:txBody>
      </p:sp>
    </p:spTree>
    <p:extLst>
      <p:ext uri="{BB962C8B-B14F-4D97-AF65-F5344CB8AC3E}">
        <p14:creationId xmlns:p14="http://schemas.microsoft.com/office/powerpoint/2010/main" val="3425269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DACE9-E512-D74E-8A2F-19641651434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E5682-8275-834F-B8C9-E5BA46DE9382}" type="slidenum">
              <a:rPr lang="en-US" smtClean="0"/>
              <a:t>‹#›</a:t>
            </a:fld>
            <a:endParaRPr lang="en-US"/>
          </a:p>
        </p:txBody>
      </p:sp>
    </p:spTree>
    <p:extLst>
      <p:ext uri="{BB962C8B-B14F-4D97-AF65-F5344CB8AC3E}">
        <p14:creationId xmlns:p14="http://schemas.microsoft.com/office/powerpoint/2010/main" val="88373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506D-661A-E898-BCAF-D68E9F6005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89A69F-A930-E4C3-6891-2025C4B3D9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4D2527-79A1-0061-D44A-365B043709F9}"/>
              </a:ext>
            </a:extLst>
          </p:cNvPr>
          <p:cNvSpPr>
            <a:spLocks noGrp="1"/>
          </p:cNvSpPr>
          <p:nvPr>
            <p:ph type="dt" sz="half" idx="10"/>
          </p:nvPr>
        </p:nvSpPr>
        <p:spPr/>
        <p:txBody>
          <a:bodyPr/>
          <a:lstStyle/>
          <a:p>
            <a:fld id="{FD6E345C-9AD0-4431-A4D5-4D9D755E1831}" type="datetimeFigureOut">
              <a:rPr lang="en-US" smtClean="0"/>
              <a:t>9/13/2023</a:t>
            </a:fld>
            <a:endParaRPr lang="en-US"/>
          </a:p>
        </p:txBody>
      </p:sp>
      <p:sp>
        <p:nvSpPr>
          <p:cNvPr id="5" name="Footer Placeholder 4">
            <a:extLst>
              <a:ext uri="{FF2B5EF4-FFF2-40B4-BE49-F238E27FC236}">
                <a16:creationId xmlns:a16="http://schemas.microsoft.com/office/drawing/2014/main" id="{79C40D6F-2456-05C8-659A-3455EE15E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1AF3A-D5EB-22B1-EE6D-530D6839E160}"/>
              </a:ext>
            </a:extLst>
          </p:cNvPr>
          <p:cNvSpPr>
            <a:spLocks noGrp="1"/>
          </p:cNvSpPr>
          <p:nvPr>
            <p:ph type="sldNum" sz="quarter" idx="12"/>
          </p:nvPr>
        </p:nvSpPr>
        <p:spPr/>
        <p:txBody>
          <a:bodyPr/>
          <a:lstStyle/>
          <a:p>
            <a:fld id="{0D955EDD-9149-4B33-8869-E2FD07DB8078}" type="slidenum">
              <a:rPr lang="en-US" smtClean="0"/>
              <a:t>‹#›</a:t>
            </a:fld>
            <a:endParaRPr lang="en-US"/>
          </a:p>
        </p:txBody>
      </p:sp>
      <p:pic>
        <p:nvPicPr>
          <p:cNvPr id="7" name="Picture 6">
            <a:extLst>
              <a:ext uri="{FF2B5EF4-FFF2-40B4-BE49-F238E27FC236}">
                <a16:creationId xmlns:a16="http://schemas.microsoft.com/office/drawing/2014/main" id="{260B3F5E-EECA-9B91-3831-C0165A8D39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32" y="0"/>
            <a:ext cx="12182535" cy="6858000"/>
          </a:xfrm>
          <a:prstGeom prst="rect">
            <a:avLst/>
          </a:prstGeom>
        </p:spPr>
      </p:pic>
    </p:spTree>
    <p:extLst>
      <p:ext uri="{BB962C8B-B14F-4D97-AF65-F5344CB8AC3E}">
        <p14:creationId xmlns:p14="http://schemas.microsoft.com/office/powerpoint/2010/main" val="364794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A862-B88D-8E62-7364-9B1AC136A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23ECF6-4D7E-A1E9-2C8B-A7C54665D2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5AC8C8-D523-71FD-8CC4-1FD6C21AE8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1597E7-1F76-BA34-537F-63AE67F04607}"/>
              </a:ext>
            </a:extLst>
          </p:cNvPr>
          <p:cNvSpPr>
            <a:spLocks noGrp="1"/>
          </p:cNvSpPr>
          <p:nvPr>
            <p:ph type="dt" sz="half" idx="10"/>
          </p:nvPr>
        </p:nvSpPr>
        <p:spPr/>
        <p:txBody>
          <a:bodyPr/>
          <a:lstStyle/>
          <a:p>
            <a:fld id="{FD6E345C-9AD0-4431-A4D5-4D9D755E1831}" type="datetimeFigureOut">
              <a:rPr lang="en-US" smtClean="0"/>
              <a:t>9/13/2023</a:t>
            </a:fld>
            <a:endParaRPr lang="en-US"/>
          </a:p>
        </p:txBody>
      </p:sp>
      <p:sp>
        <p:nvSpPr>
          <p:cNvPr id="6" name="Footer Placeholder 5">
            <a:extLst>
              <a:ext uri="{FF2B5EF4-FFF2-40B4-BE49-F238E27FC236}">
                <a16:creationId xmlns:a16="http://schemas.microsoft.com/office/drawing/2014/main" id="{24498816-12BA-B3DC-80F1-0BF4F84A2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D77289-6F9C-22E6-6D0E-39A7A06EA961}"/>
              </a:ext>
            </a:extLst>
          </p:cNvPr>
          <p:cNvSpPr>
            <a:spLocks noGrp="1"/>
          </p:cNvSpPr>
          <p:nvPr>
            <p:ph type="sldNum" sz="quarter" idx="12"/>
          </p:nvPr>
        </p:nvSpPr>
        <p:spPr/>
        <p:txBody>
          <a:bodyPr/>
          <a:lstStyle/>
          <a:p>
            <a:fld id="{0D955EDD-9149-4B33-8869-E2FD07DB8078}" type="slidenum">
              <a:rPr lang="en-US" smtClean="0"/>
              <a:t>‹#›</a:t>
            </a:fld>
            <a:endParaRPr lang="en-US"/>
          </a:p>
        </p:txBody>
      </p:sp>
    </p:spTree>
    <p:extLst>
      <p:ext uri="{BB962C8B-B14F-4D97-AF65-F5344CB8AC3E}">
        <p14:creationId xmlns:p14="http://schemas.microsoft.com/office/powerpoint/2010/main" val="3955624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ADCC-CA00-7B8F-D670-ECEBF3E872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127285-7030-ED73-AC09-5D70D801B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3D14CF-6E33-BDE5-D0A4-8251247199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D2C9-DE38-1384-06C9-E17BAF214E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2BF811-EC6A-D796-54F2-045D6989B6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D8C6D2-87D4-78D5-FEDF-6DBC58C22489}"/>
              </a:ext>
            </a:extLst>
          </p:cNvPr>
          <p:cNvSpPr>
            <a:spLocks noGrp="1"/>
          </p:cNvSpPr>
          <p:nvPr>
            <p:ph type="dt" sz="half" idx="10"/>
          </p:nvPr>
        </p:nvSpPr>
        <p:spPr/>
        <p:txBody>
          <a:bodyPr/>
          <a:lstStyle/>
          <a:p>
            <a:fld id="{FD6E345C-9AD0-4431-A4D5-4D9D755E1831}" type="datetimeFigureOut">
              <a:rPr lang="en-US" smtClean="0"/>
              <a:t>9/13/2023</a:t>
            </a:fld>
            <a:endParaRPr lang="en-US"/>
          </a:p>
        </p:txBody>
      </p:sp>
      <p:sp>
        <p:nvSpPr>
          <p:cNvPr id="8" name="Footer Placeholder 7">
            <a:extLst>
              <a:ext uri="{FF2B5EF4-FFF2-40B4-BE49-F238E27FC236}">
                <a16:creationId xmlns:a16="http://schemas.microsoft.com/office/drawing/2014/main" id="{5E256C8B-1532-EF2C-F470-5048C6B285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1AB115-9E5C-9070-541F-1652B38D7DF8}"/>
              </a:ext>
            </a:extLst>
          </p:cNvPr>
          <p:cNvSpPr>
            <a:spLocks noGrp="1"/>
          </p:cNvSpPr>
          <p:nvPr>
            <p:ph type="sldNum" sz="quarter" idx="12"/>
          </p:nvPr>
        </p:nvSpPr>
        <p:spPr/>
        <p:txBody>
          <a:bodyPr/>
          <a:lstStyle/>
          <a:p>
            <a:fld id="{0D955EDD-9149-4B33-8869-E2FD07DB8078}" type="slidenum">
              <a:rPr lang="en-US" smtClean="0"/>
              <a:t>‹#›</a:t>
            </a:fld>
            <a:endParaRPr lang="en-US"/>
          </a:p>
        </p:txBody>
      </p:sp>
    </p:spTree>
    <p:extLst>
      <p:ext uri="{BB962C8B-B14F-4D97-AF65-F5344CB8AC3E}">
        <p14:creationId xmlns:p14="http://schemas.microsoft.com/office/powerpoint/2010/main" val="389473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DB38-5A11-F237-C7F7-F1AAD35076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DA788A-7971-D2DC-86AB-6D7E99EF8ECA}"/>
              </a:ext>
            </a:extLst>
          </p:cNvPr>
          <p:cNvSpPr>
            <a:spLocks noGrp="1"/>
          </p:cNvSpPr>
          <p:nvPr>
            <p:ph type="dt" sz="half" idx="10"/>
          </p:nvPr>
        </p:nvSpPr>
        <p:spPr/>
        <p:txBody>
          <a:bodyPr/>
          <a:lstStyle/>
          <a:p>
            <a:fld id="{FD6E345C-9AD0-4431-A4D5-4D9D755E1831}" type="datetimeFigureOut">
              <a:rPr lang="en-US" smtClean="0"/>
              <a:t>9/13/2023</a:t>
            </a:fld>
            <a:endParaRPr lang="en-US"/>
          </a:p>
        </p:txBody>
      </p:sp>
      <p:sp>
        <p:nvSpPr>
          <p:cNvPr id="4" name="Footer Placeholder 3">
            <a:extLst>
              <a:ext uri="{FF2B5EF4-FFF2-40B4-BE49-F238E27FC236}">
                <a16:creationId xmlns:a16="http://schemas.microsoft.com/office/drawing/2014/main" id="{0F748AD0-2F41-05DA-BA05-CBE1A51C13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88C45D-E9A7-020C-B32C-884B69C36675}"/>
              </a:ext>
            </a:extLst>
          </p:cNvPr>
          <p:cNvSpPr>
            <a:spLocks noGrp="1"/>
          </p:cNvSpPr>
          <p:nvPr>
            <p:ph type="sldNum" sz="quarter" idx="12"/>
          </p:nvPr>
        </p:nvSpPr>
        <p:spPr/>
        <p:txBody>
          <a:bodyPr/>
          <a:lstStyle/>
          <a:p>
            <a:fld id="{0D955EDD-9149-4B33-8869-E2FD07DB8078}" type="slidenum">
              <a:rPr lang="en-US" smtClean="0"/>
              <a:t>‹#›</a:t>
            </a:fld>
            <a:endParaRPr lang="en-US"/>
          </a:p>
        </p:txBody>
      </p:sp>
    </p:spTree>
    <p:extLst>
      <p:ext uri="{BB962C8B-B14F-4D97-AF65-F5344CB8AC3E}">
        <p14:creationId xmlns:p14="http://schemas.microsoft.com/office/powerpoint/2010/main" val="194149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F35309-B330-38F8-DB17-0430D2FE3626}"/>
              </a:ext>
            </a:extLst>
          </p:cNvPr>
          <p:cNvSpPr>
            <a:spLocks noGrp="1"/>
          </p:cNvSpPr>
          <p:nvPr>
            <p:ph type="dt" sz="half" idx="10"/>
          </p:nvPr>
        </p:nvSpPr>
        <p:spPr/>
        <p:txBody>
          <a:bodyPr/>
          <a:lstStyle/>
          <a:p>
            <a:fld id="{FD6E345C-9AD0-4431-A4D5-4D9D755E1831}" type="datetimeFigureOut">
              <a:rPr lang="en-US" smtClean="0"/>
              <a:t>9/13/2023</a:t>
            </a:fld>
            <a:endParaRPr lang="en-US"/>
          </a:p>
        </p:txBody>
      </p:sp>
      <p:sp>
        <p:nvSpPr>
          <p:cNvPr id="3" name="Footer Placeholder 2">
            <a:extLst>
              <a:ext uri="{FF2B5EF4-FFF2-40B4-BE49-F238E27FC236}">
                <a16:creationId xmlns:a16="http://schemas.microsoft.com/office/drawing/2014/main" id="{78AADFEF-1606-F6A7-A854-464076EB27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ED8606-CB26-D322-993E-18936D5F38C5}"/>
              </a:ext>
            </a:extLst>
          </p:cNvPr>
          <p:cNvSpPr>
            <a:spLocks noGrp="1"/>
          </p:cNvSpPr>
          <p:nvPr>
            <p:ph type="sldNum" sz="quarter" idx="12"/>
          </p:nvPr>
        </p:nvSpPr>
        <p:spPr/>
        <p:txBody>
          <a:bodyPr/>
          <a:lstStyle/>
          <a:p>
            <a:fld id="{0D955EDD-9149-4B33-8869-E2FD07DB8078}" type="slidenum">
              <a:rPr lang="en-US" smtClean="0"/>
              <a:t>‹#›</a:t>
            </a:fld>
            <a:endParaRPr lang="en-US"/>
          </a:p>
        </p:txBody>
      </p:sp>
    </p:spTree>
    <p:extLst>
      <p:ext uri="{BB962C8B-B14F-4D97-AF65-F5344CB8AC3E}">
        <p14:creationId xmlns:p14="http://schemas.microsoft.com/office/powerpoint/2010/main" val="387168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6D85-726D-207A-2766-DF9FA40A53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E63132-557B-9470-2AE6-E4899AFEA6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FD369B-5CF3-EC03-3462-62FD53676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599475-8A41-62EB-1C01-3B07694DA6FA}"/>
              </a:ext>
            </a:extLst>
          </p:cNvPr>
          <p:cNvSpPr>
            <a:spLocks noGrp="1"/>
          </p:cNvSpPr>
          <p:nvPr>
            <p:ph type="dt" sz="half" idx="10"/>
          </p:nvPr>
        </p:nvSpPr>
        <p:spPr/>
        <p:txBody>
          <a:bodyPr/>
          <a:lstStyle/>
          <a:p>
            <a:fld id="{FD6E345C-9AD0-4431-A4D5-4D9D755E1831}" type="datetimeFigureOut">
              <a:rPr lang="en-US" smtClean="0"/>
              <a:t>9/13/2023</a:t>
            </a:fld>
            <a:endParaRPr lang="en-US"/>
          </a:p>
        </p:txBody>
      </p:sp>
      <p:sp>
        <p:nvSpPr>
          <p:cNvPr id="6" name="Footer Placeholder 5">
            <a:extLst>
              <a:ext uri="{FF2B5EF4-FFF2-40B4-BE49-F238E27FC236}">
                <a16:creationId xmlns:a16="http://schemas.microsoft.com/office/drawing/2014/main" id="{A7CC0AAE-0830-CD46-9ED9-D17075033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650A7-9CE6-37DF-2A41-62FB5D048741}"/>
              </a:ext>
            </a:extLst>
          </p:cNvPr>
          <p:cNvSpPr>
            <a:spLocks noGrp="1"/>
          </p:cNvSpPr>
          <p:nvPr>
            <p:ph type="sldNum" sz="quarter" idx="12"/>
          </p:nvPr>
        </p:nvSpPr>
        <p:spPr/>
        <p:txBody>
          <a:bodyPr/>
          <a:lstStyle/>
          <a:p>
            <a:fld id="{0D955EDD-9149-4B33-8869-E2FD07DB8078}" type="slidenum">
              <a:rPr lang="en-US" smtClean="0"/>
              <a:t>‹#›</a:t>
            </a:fld>
            <a:endParaRPr lang="en-US"/>
          </a:p>
        </p:txBody>
      </p:sp>
    </p:spTree>
    <p:extLst>
      <p:ext uri="{BB962C8B-B14F-4D97-AF65-F5344CB8AC3E}">
        <p14:creationId xmlns:p14="http://schemas.microsoft.com/office/powerpoint/2010/main" val="180668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8E9B-E781-5270-E59A-14828B318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4F022B-E8B9-55EA-4D79-139C6D3BCD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F502FE-AB51-7A08-7384-615EA9010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F87B1-D6EA-6067-06E0-59BA3AA591DF}"/>
              </a:ext>
            </a:extLst>
          </p:cNvPr>
          <p:cNvSpPr>
            <a:spLocks noGrp="1"/>
          </p:cNvSpPr>
          <p:nvPr>
            <p:ph type="dt" sz="half" idx="10"/>
          </p:nvPr>
        </p:nvSpPr>
        <p:spPr/>
        <p:txBody>
          <a:bodyPr/>
          <a:lstStyle/>
          <a:p>
            <a:fld id="{FD6E345C-9AD0-4431-A4D5-4D9D755E1831}" type="datetimeFigureOut">
              <a:rPr lang="en-US" smtClean="0"/>
              <a:t>9/13/2023</a:t>
            </a:fld>
            <a:endParaRPr lang="en-US"/>
          </a:p>
        </p:txBody>
      </p:sp>
      <p:sp>
        <p:nvSpPr>
          <p:cNvPr id="6" name="Footer Placeholder 5">
            <a:extLst>
              <a:ext uri="{FF2B5EF4-FFF2-40B4-BE49-F238E27FC236}">
                <a16:creationId xmlns:a16="http://schemas.microsoft.com/office/drawing/2014/main" id="{0126452D-2896-1233-6242-B308E85094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8039B-DADC-B7FB-5433-123F92D63CF8}"/>
              </a:ext>
            </a:extLst>
          </p:cNvPr>
          <p:cNvSpPr>
            <a:spLocks noGrp="1"/>
          </p:cNvSpPr>
          <p:nvPr>
            <p:ph type="sldNum" sz="quarter" idx="12"/>
          </p:nvPr>
        </p:nvSpPr>
        <p:spPr/>
        <p:txBody>
          <a:bodyPr/>
          <a:lstStyle/>
          <a:p>
            <a:fld id="{0D955EDD-9149-4B33-8869-E2FD07DB8078}" type="slidenum">
              <a:rPr lang="en-US" smtClean="0"/>
              <a:t>‹#›</a:t>
            </a:fld>
            <a:endParaRPr lang="en-US"/>
          </a:p>
        </p:txBody>
      </p:sp>
    </p:spTree>
    <p:extLst>
      <p:ext uri="{BB962C8B-B14F-4D97-AF65-F5344CB8AC3E}">
        <p14:creationId xmlns:p14="http://schemas.microsoft.com/office/powerpoint/2010/main" val="52521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6C4DAF-A342-FAEC-2360-33C604A62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B55FD1-B1CF-A995-9EAA-B7893A5F28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A2403-8155-E64E-D1D2-0DE5BF07E8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E345C-9AD0-4431-A4D5-4D9D755E1831}" type="datetimeFigureOut">
              <a:rPr lang="en-US" smtClean="0"/>
              <a:t>9/13/2023</a:t>
            </a:fld>
            <a:endParaRPr lang="en-US"/>
          </a:p>
        </p:txBody>
      </p:sp>
      <p:sp>
        <p:nvSpPr>
          <p:cNvPr id="5" name="Footer Placeholder 4">
            <a:extLst>
              <a:ext uri="{FF2B5EF4-FFF2-40B4-BE49-F238E27FC236}">
                <a16:creationId xmlns:a16="http://schemas.microsoft.com/office/drawing/2014/main" id="{63D4BE2E-B875-0738-39EB-2038E3473D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E875EA-A4FE-FF89-141B-131FD623C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55EDD-9149-4B33-8869-E2FD07DB8078}" type="slidenum">
              <a:rPr lang="en-US" smtClean="0"/>
              <a:t>‹#›</a:t>
            </a:fld>
            <a:endParaRPr lang="en-US"/>
          </a:p>
        </p:txBody>
      </p:sp>
    </p:spTree>
    <p:extLst>
      <p:ext uri="{BB962C8B-B14F-4D97-AF65-F5344CB8AC3E}">
        <p14:creationId xmlns:p14="http://schemas.microsoft.com/office/powerpoint/2010/main" val="1536831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en-US" dirty="0"/>
              <a:t>P. Reiff, Rice University</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r>
              <a:rPr lang="en-US" dirty="0"/>
              <a:t>Page </a:t>
            </a:r>
            <a:fld id="{3E3E5682-8275-834F-B8C9-E5BA46DE9382}" type="slidenum">
              <a:rPr lang="en-US" smtClean="0"/>
              <a:t>‹#›</a:t>
            </a:fld>
            <a:endParaRPr lang="en-US" dirty="0"/>
          </a:p>
        </p:txBody>
      </p:sp>
    </p:spTree>
    <p:extLst>
      <p:ext uri="{BB962C8B-B14F-4D97-AF65-F5344CB8AC3E}">
        <p14:creationId xmlns:p14="http://schemas.microsoft.com/office/powerpoint/2010/main" val="1423764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2">
              <a:lumMod val="20000"/>
              <a:lumOff val="80000"/>
            </a:schemeClr>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bg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bg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bg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bg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r@astronomyhouston.org" TargetMode="External"/><Relationship Id="rId2" Type="http://schemas.openxmlformats.org/officeDocument/2006/relationships/hyperlink" Target="mailto:ndaokhadyadama244@gmail.com"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2055-F7AB-5C93-57B6-9BA012A61239}"/>
              </a:ext>
            </a:extLst>
          </p:cNvPr>
          <p:cNvSpPr>
            <a:spLocks noGrp="1"/>
          </p:cNvSpPr>
          <p:nvPr>
            <p:ph type="ctrTitle"/>
          </p:nvPr>
        </p:nvSpPr>
        <p:spPr/>
        <p:txBody>
          <a:bodyPr/>
          <a:lstStyle/>
          <a:p>
            <a:r>
              <a:rPr lang="en-US" b="1" dirty="0">
                <a:solidFill>
                  <a:schemeClr val="bg1"/>
                </a:solidFill>
              </a:rPr>
              <a:t>Sun, moon, earth</a:t>
            </a:r>
          </a:p>
        </p:txBody>
      </p:sp>
      <p:sp>
        <p:nvSpPr>
          <p:cNvPr id="3" name="Subtitle 2">
            <a:extLst>
              <a:ext uri="{FF2B5EF4-FFF2-40B4-BE49-F238E27FC236}">
                <a16:creationId xmlns:a16="http://schemas.microsoft.com/office/drawing/2014/main" id="{8356466E-76C7-864F-808B-8EB29DDEFBFE}"/>
              </a:ext>
            </a:extLst>
          </p:cNvPr>
          <p:cNvSpPr>
            <a:spLocks noGrp="1"/>
          </p:cNvSpPr>
          <p:nvPr>
            <p:ph type="subTitle" idx="1"/>
          </p:nvPr>
        </p:nvSpPr>
        <p:spPr/>
        <p:txBody>
          <a:bodyPr>
            <a:normAutofit lnSpcReduction="10000"/>
          </a:bodyPr>
          <a:lstStyle/>
          <a:p>
            <a:r>
              <a:rPr lang="en-US" dirty="0">
                <a:solidFill>
                  <a:schemeClr val="bg1"/>
                </a:solidFill>
              </a:rPr>
              <a:t>Dance and eclipses</a:t>
            </a:r>
          </a:p>
          <a:p>
            <a:r>
              <a:rPr lang="en-US" dirty="0">
                <a:solidFill>
                  <a:schemeClr val="bg1"/>
                </a:solidFill>
              </a:rPr>
              <a:t>The NASA Eclipse Ambassador program</a:t>
            </a:r>
          </a:p>
          <a:p>
            <a:r>
              <a:rPr lang="en-US" dirty="0">
                <a:solidFill>
                  <a:schemeClr val="bg1"/>
                </a:solidFill>
              </a:rPr>
              <a:t>Khady Adama Ndao </a:t>
            </a:r>
            <a:r>
              <a:rPr lang="en-US" dirty="0">
                <a:solidFill>
                  <a:srgbClr val="FFFF00"/>
                </a:solidFill>
                <a:hlinkClick r:id="rId2">
                  <a:extLst>
                    <a:ext uri="{A12FA001-AC4F-418D-AE19-62706E023703}">
                      <ahyp:hlinkClr xmlns:ahyp="http://schemas.microsoft.com/office/drawing/2018/hyperlinkcolor" val="tx"/>
                    </a:ext>
                  </a:extLst>
                </a:hlinkClick>
              </a:rPr>
              <a:t>ndaokhadyadama244@gmail.com</a:t>
            </a:r>
            <a:endParaRPr lang="en-US" dirty="0">
              <a:solidFill>
                <a:srgbClr val="FFFF00"/>
              </a:solidFill>
            </a:endParaRPr>
          </a:p>
          <a:p>
            <a:r>
              <a:rPr lang="en-US" dirty="0">
                <a:solidFill>
                  <a:schemeClr val="bg1"/>
                </a:solidFill>
              </a:rPr>
              <a:t>Daniel Marcel Roy </a:t>
            </a:r>
            <a:r>
              <a:rPr lang="en-US" b="0" i="0" dirty="0">
                <a:solidFill>
                  <a:srgbClr val="FFFF00"/>
                </a:solidFill>
                <a:effectLst/>
                <a:latin typeface="Google Sans"/>
                <a:hlinkClick r:id="rId3">
                  <a:extLst>
                    <a:ext uri="{A12FA001-AC4F-418D-AE19-62706E023703}">
                      <ahyp:hlinkClr xmlns:ahyp="http://schemas.microsoft.com/office/drawing/2018/hyperlinkcolor" val="tx"/>
                    </a:ext>
                  </a:extLst>
                </a:hlinkClick>
              </a:rPr>
              <a:t>danr@astronomyhouston.org</a:t>
            </a:r>
            <a:endParaRPr lang="en-US" b="0" i="0" dirty="0">
              <a:solidFill>
                <a:srgbClr val="FFFF00"/>
              </a:solidFill>
              <a:effectLst/>
              <a:latin typeface="Google Sans"/>
            </a:endParaRPr>
          </a:p>
          <a:p>
            <a:endParaRPr lang="en-US" b="0" i="0" dirty="0">
              <a:solidFill>
                <a:srgbClr val="FFFF00"/>
              </a:solidFill>
              <a:effectLst/>
              <a:latin typeface="Google Sans"/>
            </a:endParaRPr>
          </a:p>
          <a:p>
            <a:endParaRPr lang="en-US" dirty="0">
              <a:solidFill>
                <a:schemeClr val="bg1"/>
              </a:solidFill>
            </a:endParaRPr>
          </a:p>
        </p:txBody>
      </p:sp>
      <p:pic>
        <p:nvPicPr>
          <p:cNvPr id="5" name="Picture 4" descr="A black and white logo&#10;&#10;Description automatically generated">
            <a:extLst>
              <a:ext uri="{FF2B5EF4-FFF2-40B4-BE49-F238E27FC236}">
                <a16:creationId xmlns:a16="http://schemas.microsoft.com/office/drawing/2014/main" id="{EA89ED0D-F582-2823-EBD2-CA78E26F8575}"/>
              </a:ext>
            </a:extLst>
          </p:cNvPr>
          <p:cNvPicPr>
            <a:picLocks noChangeAspect="1"/>
          </p:cNvPicPr>
          <p:nvPr/>
        </p:nvPicPr>
        <p:blipFill rotWithShape="1">
          <a:blip r:embed="rId4">
            <a:extLst>
              <a:ext uri="{28A0092B-C50C-407E-A947-70E740481C1C}">
                <a14:useLocalDpi xmlns:a14="http://schemas.microsoft.com/office/drawing/2010/main" val="0"/>
              </a:ext>
            </a:extLst>
          </a:blip>
          <a:srcRect t="2074" r="5386" b="68296"/>
          <a:stretch/>
        </p:blipFill>
        <p:spPr>
          <a:xfrm>
            <a:off x="3596591" y="14288"/>
            <a:ext cx="4998817" cy="2032000"/>
          </a:xfrm>
          <a:prstGeom prst="rect">
            <a:avLst/>
          </a:prstGeom>
        </p:spPr>
      </p:pic>
    </p:spTree>
    <p:extLst>
      <p:ext uri="{BB962C8B-B14F-4D97-AF65-F5344CB8AC3E}">
        <p14:creationId xmlns:p14="http://schemas.microsoft.com/office/powerpoint/2010/main" val="16902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41BD-BD9F-9AA9-D1E6-0D6B64B742EF}"/>
              </a:ext>
            </a:extLst>
          </p:cNvPr>
          <p:cNvSpPr>
            <a:spLocks noGrp="1"/>
          </p:cNvSpPr>
          <p:nvPr>
            <p:ph type="title"/>
          </p:nvPr>
        </p:nvSpPr>
        <p:spPr/>
        <p:txBody>
          <a:bodyPr/>
          <a:lstStyle/>
          <a:p>
            <a:r>
              <a:rPr lang="en-US" dirty="0"/>
              <a:t>Our program</a:t>
            </a:r>
          </a:p>
        </p:txBody>
      </p:sp>
      <p:sp>
        <p:nvSpPr>
          <p:cNvPr id="7" name="Content Placeholder 6">
            <a:extLst>
              <a:ext uri="{FF2B5EF4-FFF2-40B4-BE49-F238E27FC236}">
                <a16:creationId xmlns:a16="http://schemas.microsoft.com/office/drawing/2014/main" id="{EC5293C7-6C40-7E19-98AC-6050F4F8B1D3}"/>
              </a:ext>
            </a:extLst>
          </p:cNvPr>
          <p:cNvSpPr>
            <a:spLocks noGrp="1"/>
          </p:cNvSpPr>
          <p:nvPr>
            <p:ph idx="1"/>
          </p:nvPr>
        </p:nvSpPr>
        <p:spPr>
          <a:xfrm>
            <a:off x="767080" y="1774825"/>
            <a:ext cx="10515600" cy="4351338"/>
          </a:xfrm>
        </p:spPr>
        <p:txBody>
          <a:bodyPr>
            <a:normAutofit/>
          </a:bodyPr>
          <a:lstStyle/>
          <a:p>
            <a:r>
              <a:rPr lang="en-US" dirty="0"/>
              <a:t>Safety briefing and safety glasses distribution</a:t>
            </a:r>
          </a:p>
          <a:p>
            <a:r>
              <a:rPr lang="en-US" dirty="0"/>
              <a:t>Hands on demonstration of the sun earth moon dances</a:t>
            </a:r>
          </a:p>
          <a:p>
            <a:pPr lvl="1"/>
            <a:r>
              <a:rPr lang="en-US" dirty="0"/>
              <a:t>Sun earth moon distances</a:t>
            </a:r>
          </a:p>
          <a:p>
            <a:pPr marL="0" indent="0">
              <a:buNone/>
            </a:pPr>
            <a:endParaRPr lang="en-US" dirty="0"/>
          </a:p>
        </p:txBody>
      </p:sp>
      <p:grpSp>
        <p:nvGrpSpPr>
          <p:cNvPr id="10" name="Group 9">
            <a:extLst>
              <a:ext uri="{FF2B5EF4-FFF2-40B4-BE49-F238E27FC236}">
                <a16:creationId xmlns:a16="http://schemas.microsoft.com/office/drawing/2014/main" id="{EC835838-C1FC-A133-E27C-37F37EAA71BA}"/>
              </a:ext>
            </a:extLst>
          </p:cNvPr>
          <p:cNvGrpSpPr/>
          <p:nvPr/>
        </p:nvGrpSpPr>
        <p:grpSpPr>
          <a:xfrm>
            <a:off x="767080" y="3215640"/>
            <a:ext cx="10637520" cy="3429000"/>
            <a:chOff x="568960" y="3154680"/>
            <a:chExt cx="10637520" cy="3429000"/>
          </a:xfrm>
        </p:grpSpPr>
        <p:pic>
          <p:nvPicPr>
            <p:cNvPr id="4" name="Picture 3" descr="A tape measure and a ball&#10;&#10;Description automatically generated">
              <a:extLst>
                <a:ext uri="{FF2B5EF4-FFF2-40B4-BE49-F238E27FC236}">
                  <a16:creationId xmlns:a16="http://schemas.microsoft.com/office/drawing/2014/main" id="{AFAB9EC8-99FB-5110-EBC6-BA899CE760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8960" y="3154680"/>
              <a:ext cx="3220720" cy="3429000"/>
            </a:xfrm>
            <a:prstGeom prst="rect">
              <a:avLst/>
            </a:prstGeom>
          </p:spPr>
        </p:pic>
        <p:pic>
          <p:nvPicPr>
            <p:cNvPr id="6" name="Picture 5" descr="A long white pole and blue object on the ground&#10;&#10;Description automatically generated">
              <a:extLst>
                <a:ext uri="{FF2B5EF4-FFF2-40B4-BE49-F238E27FC236}">
                  <a16:creationId xmlns:a16="http://schemas.microsoft.com/office/drawing/2014/main" id="{2565D912-48D9-739A-E706-15C22E0894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89680" y="3154680"/>
              <a:ext cx="4114800" cy="3429000"/>
            </a:xfrm>
            <a:prstGeom prst="rect">
              <a:avLst/>
            </a:prstGeom>
          </p:spPr>
        </p:pic>
        <p:pic>
          <p:nvPicPr>
            <p:cNvPr id="9" name="Picture 8" descr="A close-up of a tape measure&#10;&#10;Description automatically generated">
              <a:extLst>
                <a:ext uri="{FF2B5EF4-FFF2-40B4-BE49-F238E27FC236}">
                  <a16:creationId xmlns:a16="http://schemas.microsoft.com/office/drawing/2014/main" id="{FE7FE67C-DE33-DDDD-D11F-A9C324490D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04480" y="3154680"/>
              <a:ext cx="3302000" cy="3409145"/>
            </a:xfrm>
            <a:prstGeom prst="rect">
              <a:avLst/>
            </a:prstGeom>
          </p:spPr>
        </p:pic>
      </p:grpSp>
    </p:spTree>
    <p:extLst>
      <p:ext uri="{BB962C8B-B14F-4D97-AF65-F5344CB8AC3E}">
        <p14:creationId xmlns:p14="http://schemas.microsoft.com/office/powerpoint/2010/main" val="401683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41BD-BD9F-9AA9-D1E6-0D6B64B742EF}"/>
              </a:ext>
            </a:extLst>
          </p:cNvPr>
          <p:cNvSpPr>
            <a:spLocks noGrp="1"/>
          </p:cNvSpPr>
          <p:nvPr>
            <p:ph type="title"/>
          </p:nvPr>
        </p:nvSpPr>
        <p:spPr/>
        <p:txBody>
          <a:bodyPr/>
          <a:lstStyle/>
          <a:p>
            <a:r>
              <a:rPr lang="en-US" dirty="0"/>
              <a:t>Our program</a:t>
            </a:r>
          </a:p>
        </p:txBody>
      </p:sp>
      <p:sp>
        <p:nvSpPr>
          <p:cNvPr id="7" name="Content Placeholder 6">
            <a:extLst>
              <a:ext uri="{FF2B5EF4-FFF2-40B4-BE49-F238E27FC236}">
                <a16:creationId xmlns:a16="http://schemas.microsoft.com/office/drawing/2014/main" id="{EC5293C7-6C40-7E19-98AC-6050F4F8B1D3}"/>
              </a:ext>
            </a:extLst>
          </p:cNvPr>
          <p:cNvSpPr>
            <a:spLocks noGrp="1"/>
          </p:cNvSpPr>
          <p:nvPr>
            <p:ph idx="1"/>
          </p:nvPr>
        </p:nvSpPr>
        <p:spPr>
          <a:xfrm>
            <a:off x="767080" y="1774825"/>
            <a:ext cx="10515600" cy="4351338"/>
          </a:xfrm>
        </p:spPr>
        <p:txBody>
          <a:bodyPr>
            <a:normAutofit/>
          </a:bodyPr>
          <a:lstStyle/>
          <a:p>
            <a:r>
              <a:rPr lang="en-US" dirty="0"/>
              <a:t>Safety briefing and safety glasses distribution</a:t>
            </a:r>
          </a:p>
          <a:p>
            <a:r>
              <a:rPr lang="en-US" dirty="0"/>
              <a:t>Hands on demonstration of the sun earth moon dances</a:t>
            </a:r>
          </a:p>
          <a:p>
            <a:pPr lvl="1"/>
            <a:r>
              <a:rPr lang="en-US" dirty="0"/>
              <a:t>Sun earth moon distances</a:t>
            </a:r>
          </a:p>
          <a:p>
            <a:pPr lvl="1"/>
            <a:r>
              <a:rPr lang="en-US" dirty="0"/>
              <a:t>Moon phases</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EE355FC4-CC87-155B-0BF9-514C2D2A3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2562"/>
            <a:ext cx="12210053" cy="6492875"/>
          </a:xfrm>
          <a:prstGeom prst="rect">
            <a:avLst/>
          </a:prstGeom>
        </p:spPr>
      </p:pic>
    </p:spTree>
    <p:extLst>
      <p:ext uri="{BB962C8B-B14F-4D97-AF65-F5344CB8AC3E}">
        <p14:creationId xmlns:p14="http://schemas.microsoft.com/office/powerpoint/2010/main" val="117776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41BD-BD9F-9AA9-D1E6-0D6B64B742EF}"/>
              </a:ext>
            </a:extLst>
          </p:cNvPr>
          <p:cNvSpPr>
            <a:spLocks noGrp="1"/>
          </p:cNvSpPr>
          <p:nvPr>
            <p:ph type="title"/>
          </p:nvPr>
        </p:nvSpPr>
        <p:spPr/>
        <p:txBody>
          <a:bodyPr/>
          <a:lstStyle/>
          <a:p>
            <a:r>
              <a:rPr lang="en-US" dirty="0"/>
              <a:t>Our program</a:t>
            </a:r>
          </a:p>
        </p:txBody>
      </p:sp>
      <p:sp>
        <p:nvSpPr>
          <p:cNvPr id="7" name="Content Placeholder 6">
            <a:extLst>
              <a:ext uri="{FF2B5EF4-FFF2-40B4-BE49-F238E27FC236}">
                <a16:creationId xmlns:a16="http://schemas.microsoft.com/office/drawing/2014/main" id="{EC5293C7-6C40-7E19-98AC-6050F4F8B1D3}"/>
              </a:ext>
            </a:extLst>
          </p:cNvPr>
          <p:cNvSpPr>
            <a:spLocks noGrp="1"/>
          </p:cNvSpPr>
          <p:nvPr>
            <p:ph idx="1"/>
          </p:nvPr>
        </p:nvSpPr>
        <p:spPr>
          <a:xfrm>
            <a:off x="767080" y="1774825"/>
            <a:ext cx="10515600" cy="4351338"/>
          </a:xfrm>
        </p:spPr>
        <p:txBody>
          <a:bodyPr>
            <a:normAutofit/>
          </a:bodyPr>
          <a:lstStyle/>
          <a:p>
            <a:r>
              <a:rPr lang="en-US" dirty="0"/>
              <a:t>Safety briefing and safety glasses distribution</a:t>
            </a:r>
          </a:p>
          <a:p>
            <a:r>
              <a:rPr lang="en-US" dirty="0"/>
              <a:t>Hands on demonstration of the sun earth moon dances</a:t>
            </a:r>
          </a:p>
          <a:p>
            <a:pPr lvl="1"/>
            <a:r>
              <a:rPr lang="en-US" dirty="0"/>
              <a:t>Sun earth moon distances</a:t>
            </a:r>
          </a:p>
          <a:p>
            <a:pPr lvl="1"/>
            <a:r>
              <a:rPr lang="en-US" dirty="0"/>
              <a:t>Moon phases</a:t>
            </a:r>
          </a:p>
          <a:p>
            <a:pPr lvl="1"/>
            <a:r>
              <a:rPr lang="en-US" dirty="0"/>
              <a:t>Lunar eclipse</a:t>
            </a:r>
          </a:p>
          <a:p>
            <a:pPr marL="0" indent="0">
              <a:buNone/>
            </a:pPr>
            <a:endParaRPr lang="en-US" dirty="0"/>
          </a:p>
        </p:txBody>
      </p:sp>
    </p:spTree>
    <p:extLst>
      <p:ext uri="{BB962C8B-B14F-4D97-AF65-F5344CB8AC3E}">
        <p14:creationId xmlns:p14="http://schemas.microsoft.com/office/powerpoint/2010/main" val="346172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44" y="156988"/>
            <a:ext cx="10972800" cy="580792"/>
          </a:xfrm>
        </p:spPr>
        <p:txBody>
          <a:bodyPr>
            <a:normAutofit fontScale="90000"/>
          </a:bodyPr>
          <a:lstStyle/>
          <a:p>
            <a:r>
              <a:rPr lang="en-US" dirty="0"/>
              <a:t>Solar/Lunar Eclipse 101</a:t>
            </a:r>
          </a:p>
        </p:txBody>
      </p:sp>
      <p:sp>
        <p:nvSpPr>
          <p:cNvPr id="3" name="Content Placeholder 2"/>
          <p:cNvSpPr>
            <a:spLocks noGrp="1"/>
          </p:cNvSpPr>
          <p:nvPr>
            <p:ph idx="1"/>
          </p:nvPr>
        </p:nvSpPr>
        <p:spPr>
          <a:xfrm>
            <a:off x="972343" y="737781"/>
            <a:ext cx="10384280" cy="1939452"/>
          </a:xfrm>
        </p:spPr>
        <p:txBody>
          <a:bodyPr>
            <a:normAutofit/>
          </a:bodyPr>
          <a:lstStyle/>
          <a:p>
            <a:r>
              <a:rPr lang="en-US" b="1" dirty="0"/>
              <a:t>If the Moon is too far away to cover the entire Sun we get an </a:t>
            </a:r>
            <a:r>
              <a:rPr lang="en-US" b="1" i="1" dirty="0"/>
              <a:t>annular</a:t>
            </a:r>
            <a:r>
              <a:rPr lang="en-US" b="1" dirty="0"/>
              <a:t> eclipse:</a:t>
            </a:r>
          </a:p>
          <a:p>
            <a:endParaRPr lang="en-US" b="1" dirty="0"/>
          </a:p>
        </p:txBody>
      </p:sp>
      <p:sp>
        <p:nvSpPr>
          <p:cNvPr id="5" name="TextBox 4"/>
          <p:cNvSpPr txBox="1"/>
          <p:nvPr/>
        </p:nvSpPr>
        <p:spPr>
          <a:xfrm>
            <a:off x="167645" y="6342420"/>
            <a:ext cx="1990610"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lumMod val="75000"/>
                  </a:prstClr>
                </a:solidFill>
                <a:effectLst/>
                <a:uLnTx/>
                <a:uFillTx/>
                <a:latin typeface="Calibri"/>
                <a:ea typeface="+mn-ea"/>
                <a:cs typeface="+mn-cs"/>
              </a:rPr>
              <a:t>reiff@rice.edu</a:t>
            </a:r>
            <a:endParaRPr kumimoji="0" lang="en-US" sz="2400" b="0" i="0" u="none" strike="noStrike" kern="1200" cap="none" spc="0" normalizeH="0" baseline="0" noProof="0" dirty="0">
              <a:ln>
                <a:noFill/>
              </a:ln>
              <a:solidFill>
                <a:prstClr val="white">
                  <a:lumMod val="75000"/>
                </a:prstClr>
              </a:solidFill>
              <a:effectLst/>
              <a:uLnTx/>
              <a:uFillTx/>
              <a:latin typeface="Calibri"/>
              <a:ea typeface="+mn-ea"/>
              <a:cs typeface="+mn-cs"/>
            </a:endParaRPr>
          </a:p>
        </p:txBody>
      </p:sp>
      <p:pic>
        <p:nvPicPr>
          <p:cNvPr id="4" name="Picture 3" descr="eclipse_diagram_annula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60309"/>
            <a:ext cx="12192000" cy="3048000"/>
          </a:xfrm>
          <a:prstGeom prst="rect">
            <a:avLst/>
          </a:prstGeom>
        </p:spPr>
      </p:pic>
      <p:sp>
        <p:nvSpPr>
          <p:cNvPr id="6" name="TextBox 5">
            <a:extLst>
              <a:ext uri="{FF2B5EF4-FFF2-40B4-BE49-F238E27FC236}">
                <a16:creationId xmlns:a16="http://schemas.microsoft.com/office/drawing/2014/main" id="{B4523306-CCFF-9642-82A9-19F233609F02}"/>
              </a:ext>
            </a:extLst>
          </p:cNvPr>
          <p:cNvSpPr txBox="1"/>
          <p:nvPr/>
        </p:nvSpPr>
        <p:spPr>
          <a:xfrm>
            <a:off x="1371600" y="5726865"/>
            <a:ext cx="10820400" cy="58477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Annular eclipse diagram (from </a:t>
            </a:r>
            <a:r>
              <a:rPr kumimoji="0" lang="en-US" sz="3200" b="1" i="0" u="none" strike="noStrike" kern="1200" cap="none" spc="0" normalizeH="0" baseline="0" noProof="0" dirty="0">
                <a:ln>
                  <a:noFill/>
                </a:ln>
                <a:solidFill>
                  <a:srgbClr val="FFFFFF"/>
                </a:solidFill>
                <a:effectLst/>
                <a:uLnTx/>
                <a:uFillTx/>
                <a:latin typeface="Calibri"/>
                <a:ea typeface="+mn-ea"/>
                <a:cs typeface="+mn-cs"/>
              </a:rPr>
              <a:t>http://</a:t>
            </a:r>
            <a:r>
              <a:rPr kumimoji="0" lang="en-US" sz="3200" b="1" i="0" u="none" strike="noStrike" kern="1200" cap="none" spc="0" normalizeH="0" baseline="0" noProof="0" dirty="0" err="1">
                <a:ln>
                  <a:noFill/>
                </a:ln>
                <a:solidFill>
                  <a:srgbClr val="FFFFFF"/>
                </a:solidFill>
                <a:effectLst/>
                <a:uLnTx/>
                <a:uFillTx/>
                <a:latin typeface="Calibri"/>
                <a:ea typeface="+mn-ea"/>
                <a:cs typeface="+mn-cs"/>
              </a:rPr>
              <a:t>space.rice.edu</a:t>
            </a:r>
            <a:r>
              <a:rPr kumimoji="0" lang="en-US" sz="3200" b="1" i="0" u="none" strike="noStrike" kern="1200" cap="none" spc="0" normalizeH="0" baseline="0" noProof="0" dirty="0">
                <a:ln>
                  <a:noFill/>
                </a:ln>
                <a:solidFill>
                  <a:srgbClr val="FFFFFF"/>
                </a:solidFill>
                <a:effectLst/>
                <a:uLnTx/>
                <a:uFillTx/>
                <a:latin typeface="Calibri"/>
                <a:ea typeface="+mn-ea"/>
                <a:cs typeface="+mn-cs"/>
              </a:rPr>
              <a:t>/eclipse </a:t>
            </a:r>
            <a:r>
              <a:rPr kumimoji="0" lang="en-US" sz="24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a:extLst>
              <a:ext uri="{FF2B5EF4-FFF2-40B4-BE49-F238E27FC236}">
                <a16:creationId xmlns:a16="http://schemas.microsoft.com/office/drawing/2014/main" id="{D899C6E9-9438-7543-840C-08CD5C5B6058}"/>
              </a:ext>
            </a:extLst>
          </p:cNvPr>
          <p:cNvSpPr txBox="1"/>
          <p:nvPr/>
        </p:nvSpPr>
        <p:spPr>
          <a:xfrm>
            <a:off x="1649668" y="5295980"/>
            <a:ext cx="10173106"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Moon at apogee (farthest from Earth) and/or Earth at perihelion (closest to Sun)</a:t>
            </a:r>
          </a:p>
        </p:txBody>
      </p:sp>
    </p:spTree>
    <p:extLst>
      <p:ext uri="{BB962C8B-B14F-4D97-AF65-F5344CB8AC3E}">
        <p14:creationId xmlns:p14="http://schemas.microsoft.com/office/powerpoint/2010/main" val="280865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41BD-BD9F-9AA9-D1E6-0D6B64B742EF}"/>
              </a:ext>
            </a:extLst>
          </p:cNvPr>
          <p:cNvSpPr>
            <a:spLocks noGrp="1"/>
          </p:cNvSpPr>
          <p:nvPr>
            <p:ph type="title"/>
          </p:nvPr>
        </p:nvSpPr>
        <p:spPr/>
        <p:txBody>
          <a:bodyPr/>
          <a:lstStyle/>
          <a:p>
            <a:r>
              <a:rPr lang="en-US" dirty="0"/>
              <a:t>Our program</a:t>
            </a:r>
          </a:p>
        </p:txBody>
      </p:sp>
      <p:sp>
        <p:nvSpPr>
          <p:cNvPr id="7" name="Content Placeholder 6">
            <a:extLst>
              <a:ext uri="{FF2B5EF4-FFF2-40B4-BE49-F238E27FC236}">
                <a16:creationId xmlns:a16="http://schemas.microsoft.com/office/drawing/2014/main" id="{EC5293C7-6C40-7E19-98AC-6050F4F8B1D3}"/>
              </a:ext>
            </a:extLst>
          </p:cNvPr>
          <p:cNvSpPr>
            <a:spLocks noGrp="1"/>
          </p:cNvSpPr>
          <p:nvPr>
            <p:ph idx="1"/>
          </p:nvPr>
        </p:nvSpPr>
        <p:spPr/>
        <p:txBody>
          <a:bodyPr>
            <a:normAutofit/>
          </a:bodyPr>
          <a:lstStyle/>
          <a:p>
            <a:r>
              <a:rPr lang="en-US" dirty="0"/>
              <a:t>Safety briefing and safety glasses distribution</a:t>
            </a:r>
          </a:p>
          <a:p>
            <a:r>
              <a:rPr lang="en-US" dirty="0"/>
              <a:t>Hands on demonstration of the sun earth moon dances</a:t>
            </a:r>
          </a:p>
          <a:p>
            <a:pPr lvl="1"/>
            <a:r>
              <a:rPr lang="en-US" dirty="0"/>
              <a:t>Sun earth moon distances</a:t>
            </a:r>
          </a:p>
          <a:p>
            <a:pPr lvl="1"/>
            <a:r>
              <a:rPr lang="en-US" dirty="0"/>
              <a:t>Moon phases</a:t>
            </a:r>
          </a:p>
          <a:p>
            <a:pPr lvl="1"/>
            <a:r>
              <a:rPr lang="en-US" dirty="0"/>
              <a:t>Lunar eclipse</a:t>
            </a:r>
          </a:p>
          <a:p>
            <a:pPr lvl="1"/>
            <a:r>
              <a:rPr lang="en-US" dirty="0"/>
              <a:t>Solar eclipses partial, annular, total</a:t>
            </a:r>
          </a:p>
          <a:p>
            <a:r>
              <a:rPr lang="en-US" dirty="0"/>
              <a:t>Observing the eclipse</a:t>
            </a:r>
          </a:p>
          <a:p>
            <a:pPr lvl="1"/>
            <a:r>
              <a:rPr lang="en-US" dirty="0"/>
              <a:t>What to expect</a:t>
            </a:r>
          </a:p>
          <a:p>
            <a:pPr lvl="1"/>
            <a:r>
              <a:rPr lang="en-US" dirty="0"/>
              <a:t>Explanations and Q&amp;A</a:t>
            </a:r>
          </a:p>
          <a:p>
            <a:pPr lvl="1"/>
            <a:endParaRPr lang="en-US" dirty="0"/>
          </a:p>
        </p:txBody>
      </p:sp>
      <p:pic>
        <p:nvPicPr>
          <p:cNvPr id="4" name="Picture 3" descr="A close up of an apple&#10;&#10;Description automatically generated">
            <a:extLst>
              <a:ext uri="{FF2B5EF4-FFF2-40B4-BE49-F238E27FC236}">
                <a16:creationId xmlns:a16="http://schemas.microsoft.com/office/drawing/2014/main" id="{290CB5D7-9B6D-1AAC-FCF4-3CF3DF92A3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500" y="4407171"/>
            <a:ext cx="11302999" cy="2450829"/>
          </a:xfrm>
          <a:prstGeom prst="rect">
            <a:avLst/>
          </a:prstGeom>
        </p:spPr>
      </p:pic>
    </p:spTree>
    <p:extLst>
      <p:ext uri="{BB962C8B-B14F-4D97-AF65-F5344CB8AC3E}">
        <p14:creationId xmlns:p14="http://schemas.microsoft.com/office/powerpoint/2010/main" val="227011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1671638"/>
            <a:ext cx="3271838" cy="4987925"/>
          </a:xfrm>
        </p:spPr>
        <p:txBody>
          <a:bodyPr>
            <a:normAutofit lnSpcReduction="10000"/>
          </a:bodyPr>
          <a:lstStyle/>
          <a:p>
            <a:r>
              <a:rPr lang="en-US" sz="4000" dirty="0">
                <a:solidFill>
                  <a:schemeClr val="bg2"/>
                </a:solidFill>
              </a:rPr>
              <a:t>The </a:t>
            </a:r>
            <a:r>
              <a:rPr lang="en-US" sz="4000" dirty="0">
                <a:solidFill>
                  <a:schemeClr val="accent6"/>
                </a:solidFill>
              </a:rPr>
              <a:t>orange band </a:t>
            </a:r>
            <a:r>
              <a:rPr lang="en-US" sz="4000" dirty="0">
                <a:solidFill>
                  <a:schemeClr val="bg2"/>
                </a:solidFill>
              </a:rPr>
              <a:t>is the path of annularity</a:t>
            </a:r>
          </a:p>
          <a:p>
            <a:r>
              <a:rPr lang="en-US" sz="4000" dirty="0">
                <a:solidFill>
                  <a:schemeClr val="bg2"/>
                </a:solidFill>
              </a:rPr>
              <a:t>The </a:t>
            </a:r>
            <a:r>
              <a:rPr lang="en-US" sz="4000" dirty="0">
                <a:solidFill>
                  <a:srgbClr val="00B050"/>
                </a:solidFill>
              </a:rPr>
              <a:t>green band </a:t>
            </a:r>
            <a:r>
              <a:rPr lang="en-US" sz="4000" dirty="0">
                <a:solidFill>
                  <a:schemeClr val="bg2"/>
                </a:solidFill>
              </a:rPr>
              <a:t>is the path of totality</a:t>
            </a:r>
          </a:p>
        </p:txBody>
      </p:sp>
      <p:pic>
        <p:nvPicPr>
          <p:cNvPr id="6" name="Picture 5" descr="Map&#10;&#10;Description automatically generated">
            <a:extLst>
              <a:ext uri="{FF2B5EF4-FFF2-40B4-BE49-F238E27FC236}">
                <a16:creationId xmlns:a16="http://schemas.microsoft.com/office/drawing/2014/main" id="{F00EC8BB-6C67-7A43-BCA5-39C1D5F83A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2384" y="1671689"/>
            <a:ext cx="8919616" cy="50800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D0DA85C0-7A8F-8F44-A56F-AEB20A089345}"/>
              </a:ext>
            </a:extLst>
          </p:cNvPr>
          <p:cNvPicPr>
            <a:picLocks noChangeAspect="1"/>
          </p:cNvPicPr>
          <p:nvPr/>
        </p:nvPicPr>
        <p:blipFill>
          <a:blip r:embed="rId4"/>
          <a:stretch>
            <a:fillRect/>
          </a:stretch>
        </p:blipFill>
        <p:spPr>
          <a:xfrm>
            <a:off x="0" y="-193316"/>
            <a:ext cx="12192000" cy="2133600"/>
          </a:xfrm>
          <a:prstGeom prst="rect">
            <a:avLst/>
          </a:prstGeom>
        </p:spPr>
      </p:pic>
      <p:sp>
        <p:nvSpPr>
          <p:cNvPr id="4" name="TextBox 3">
            <a:extLst>
              <a:ext uri="{FF2B5EF4-FFF2-40B4-BE49-F238E27FC236}">
                <a16:creationId xmlns:a16="http://schemas.microsoft.com/office/drawing/2014/main" id="{7713C136-5382-23BF-F9B4-73581112737E}"/>
              </a:ext>
            </a:extLst>
          </p:cNvPr>
          <p:cNvSpPr txBox="1"/>
          <p:nvPr/>
        </p:nvSpPr>
        <p:spPr>
          <a:xfrm>
            <a:off x="167645" y="6342420"/>
            <a:ext cx="1990610" cy="461665"/>
          </a:xfrm>
          <a:prstGeom prst="rect">
            <a:avLst/>
          </a:prstGeom>
          <a:noFill/>
        </p:spPr>
        <p:txBody>
          <a:bodyPr wrap="none" rtlCol="0">
            <a:spAutoFit/>
          </a:bodyPr>
          <a:lstStyle/>
          <a:p>
            <a:pPr defTabSz="609585"/>
            <a:r>
              <a:rPr lang="en-US" sz="2400" dirty="0" err="1">
                <a:solidFill>
                  <a:prstClr val="white">
                    <a:lumMod val="75000"/>
                  </a:prstClr>
                </a:solidFill>
                <a:latin typeface="Calibri"/>
              </a:rPr>
              <a:t>reiff@rice.edu</a:t>
            </a:r>
            <a:endParaRPr lang="en-US" sz="2400" dirty="0">
              <a:solidFill>
                <a:prstClr val="white">
                  <a:lumMod val="75000"/>
                </a:prstClr>
              </a:solidFill>
              <a:latin typeface="Calibri"/>
            </a:endParaRPr>
          </a:p>
        </p:txBody>
      </p:sp>
      <p:pic>
        <p:nvPicPr>
          <p:cNvPr id="9" name="Picture 8">
            <a:extLst>
              <a:ext uri="{FF2B5EF4-FFF2-40B4-BE49-F238E27FC236}">
                <a16:creationId xmlns:a16="http://schemas.microsoft.com/office/drawing/2014/main" id="{B196F504-86B1-6CCF-85B4-6D8BA25E2CC7}"/>
              </a:ext>
            </a:extLst>
          </p:cNvPr>
          <p:cNvPicPr>
            <a:picLocks noChangeAspect="1"/>
          </p:cNvPicPr>
          <p:nvPr/>
        </p:nvPicPr>
        <p:blipFill>
          <a:blip r:embed="rId5"/>
          <a:stretch>
            <a:fillRect/>
          </a:stretch>
        </p:blipFill>
        <p:spPr>
          <a:xfrm>
            <a:off x="8453577" y="3926230"/>
            <a:ext cx="3657143" cy="2733333"/>
          </a:xfrm>
          <a:prstGeom prst="rect">
            <a:avLst/>
          </a:prstGeom>
        </p:spPr>
      </p:pic>
    </p:spTree>
    <p:extLst>
      <p:ext uri="{BB962C8B-B14F-4D97-AF65-F5344CB8AC3E}">
        <p14:creationId xmlns:p14="http://schemas.microsoft.com/office/powerpoint/2010/main" val="3689503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41BD-BD9F-9AA9-D1E6-0D6B64B742EF}"/>
              </a:ext>
            </a:extLst>
          </p:cNvPr>
          <p:cNvSpPr>
            <a:spLocks noGrp="1"/>
          </p:cNvSpPr>
          <p:nvPr>
            <p:ph type="title"/>
          </p:nvPr>
        </p:nvSpPr>
        <p:spPr/>
        <p:txBody>
          <a:bodyPr/>
          <a:lstStyle/>
          <a:p>
            <a:r>
              <a:rPr lang="en-US" dirty="0"/>
              <a:t>Our program</a:t>
            </a:r>
          </a:p>
        </p:txBody>
      </p:sp>
      <p:sp>
        <p:nvSpPr>
          <p:cNvPr id="7" name="Content Placeholder 6">
            <a:extLst>
              <a:ext uri="{FF2B5EF4-FFF2-40B4-BE49-F238E27FC236}">
                <a16:creationId xmlns:a16="http://schemas.microsoft.com/office/drawing/2014/main" id="{EC5293C7-6C40-7E19-98AC-6050F4F8B1D3}"/>
              </a:ext>
            </a:extLst>
          </p:cNvPr>
          <p:cNvSpPr>
            <a:spLocks noGrp="1"/>
          </p:cNvSpPr>
          <p:nvPr>
            <p:ph idx="1"/>
          </p:nvPr>
        </p:nvSpPr>
        <p:spPr/>
        <p:txBody>
          <a:bodyPr>
            <a:normAutofit lnSpcReduction="10000"/>
          </a:bodyPr>
          <a:lstStyle/>
          <a:p>
            <a:r>
              <a:rPr lang="en-US" dirty="0"/>
              <a:t>Safety briefing and safety glasses distribution</a:t>
            </a:r>
          </a:p>
          <a:p>
            <a:r>
              <a:rPr lang="en-US" dirty="0"/>
              <a:t>Hands on demonstration of the sun earth moon dances</a:t>
            </a:r>
          </a:p>
          <a:p>
            <a:pPr lvl="1"/>
            <a:r>
              <a:rPr lang="en-US" dirty="0"/>
              <a:t>Sun earth moon distances</a:t>
            </a:r>
          </a:p>
          <a:p>
            <a:pPr lvl="1"/>
            <a:r>
              <a:rPr lang="en-US" dirty="0"/>
              <a:t>Moon phases</a:t>
            </a:r>
          </a:p>
          <a:p>
            <a:pPr lvl="1"/>
            <a:r>
              <a:rPr lang="en-US" dirty="0"/>
              <a:t>Lunar eclipse</a:t>
            </a:r>
          </a:p>
          <a:p>
            <a:pPr lvl="1"/>
            <a:r>
              <a:rPr lang="en-US" dirty="0"/>
              <a:t>Solar eclipses partial, annular, total</a:t>
            </a:r>
          </a:p>
          <a:p>
            <a:r>
              <a:rPr lang="en-US" dirty="0"/>
              <a:t>Observing the eclipse</a:t>
            </a:r>
          </a:p>
          <a:p>
            <a:pPr lvl="1"/>
            <a:r>
              <a:rPr lang="en-US" dirty="0"/>
              <a:t>What to expect</a:t>
            </a:r>
          </a:p>
          <a:p>
            <a:pPr lvl="1"/>
            <a:r>
              <a:rPr lang="en-US" dirty="0"/>
              <a:t>Explanations and Q&amp;A</a:t>
            </a:r>
          </a:p>
          <a:p>
            <a:pPr lvl="1"/>
            <a:endParaRPr lang="en-US" dirty="0"/>
          </a:p>
          <a:p>
            <a:pPr marL="0" indent="0">
              <a:buNone/>
            </a:pPr>
            <a:r>
              <a:rPr lang="en-US" dirty="0"/>
              <a:t>Google “</a:t>
            </a:r>
            <a:r>
              <a:rPr lang="en-US" dirty="0" err="1"/>
              <a:t>nasa</a:t>
            </a:r>
            <a:r>
              <a:rPr lang="en-US" dirty="0"/>
              <a:t> eclipse ambassador”</a:t>
            </a:r>
          </a:p>
          <a:p>
            <a:endParaRPr lang="en-US" dirty="0"/>
          </a:p>
        </p:txBody>
      </p:sp>
    </p:spTree>
    <p:extLst>
      <p:ext uri="{BB962C8B-B14F-4D97-AF65-F5344CB8AC3E}">
        <p14:creationId xmlns:p14="http://schemas.microsoft.com/office/powerpoint/2010/main" val="321208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AFD5-6F13-92A0-2D8F-37EDAED5790D}"/>
              </a:ext>
            </a:extLst>
          </p:cNvPr>
          <p:cNvSpPr>
            <a:spLocks noGrp="1"/>
          </p:cNvSpPr>
          <p:nvPr>
            <p:ph type="title"/>
          </p:nvPr>
        </p:nvSpPr>
        <p:spPr/>
        <p:txBody>
          <a:bodyPr/>
          <a:lstStyle/>
          <a:p>
            <a:r>
              <a:rPr lang="en-US" dirty="0"/>
              <a:t>About the eclipse ambassador program</a:t>
            </a:r>
          </a:p>
        </p:txBody>
      </p:sp>
      <p:sp>
        <p:nvSpPr>
          <p:cNvPr id="3" name="Content Placeholder 2">
            <a:extLst>
              <a:ext uri="{FF2B5EF4-FFF2-40B4-BE49-F238E27FC236}">
                <a16:creationId xmlns:a16="http://schemas.microsoft.com/office/drawing/2014/main" id="{FE917A42-1FD7-74D8-06DF-5312623D7EFA}"/>
              </a:ext>
            </a:extLst>
          </p:cNvPr>
          <p:cNvSpPr>
            <a:spLocks noGrp="1"/>
          </p:cNvSpPr>
          <p:nvPr>
            <p:ph idx="1"/>
          </p:nvPr>
        </p:nvSpPr>
        <p:spPr/>
        <p:txBody>
          <a:bodyPr/>
          <a:lstStyle/>
          <a:p>
            <a:r>
              <a:rPr lang="en-US" dirty="0"/>
              <a:t>NASA program with Astronomy Society of the Pacific partners</a:t>
            </a:r>
          </a:p>
          <a:p>
            <a:r>
              <a:rPr lang="en-US" dirty="0"/>
              <a:t>Pairing a student with an experienced astronomer</a:t>
            </a:r>
          </a:p>
          <a:p>
            <a:pPr lvl="1"/>
            <a:r>
              <a:rPr lang="en-US" dirty="0"/>
              <a:t>Going through 12h of instruction as a team </a:t>
            </a:r>
          </a:p>
          <a:p>
            <a:pPr lvl="1"/>
            <a:r>
              <a:rPr lang="en-US" dirty="0"/>
              <a:t>Putting together outreach programs</a:t>
            </a:r>
          </a:p>
          <a:p>
            <a:r>
              <a:rPr lang="en-US" dirty="0"/>
              <a:t>Designed to encourage STEM studies</a:t>
            </a:r>
          </a:p>
          <a:p>
            <a:r>
              <a:rPr lang="en-US" dirty="0"/>
              <a:t>Ensuring safe public participation in astronomical events</a:t>
            </a:r>
          </a:p>
          <a:p>
            <a:r>
              <a:rPr lang="en-US" dirty="0"/>
              <a:t>Fostering diversity within the teams and in the field</a:t>
            </a:r>
          </a:p>
          <a:p>
            <a:r>
              <a:rPr lang="en-US" dirty="0"/>
              <a:t>Making it fun for all ages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descr="A person wearing glasses and a white scarf&#10;&#10;Description automatically generated">
            <a:extLst>
              <a:ext uri="{FF2B5EF4-FFF2-40B4-BE49-F238E27FC236}">
                <a16:creationId xmlns:a16="http://schemas.microsoft.com/office/drawing/2014/main" id="{7C33B73D-3033-84C1-C2BF-990AD3A1D69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70985" y="1690688"/>
            <a:ext cx="2572109" cy="3943900"/>
          </a:xfrm>
          <a:prstGeom prst="rect">
            <a:avLst/>
          </a:prstGeom>
        </p:spPr>
      </p:pic>
      <p:pic>
        <p:nvPicPr>
          <p:cNvPr id="6" name="Picture 5">
            <a:extLst>
              <a:ext uri="{FF2B5EF4-FFF2-40B4-BE49-F238E27FC236}">
                <a16:creationId xmlns:a16="http://schemas.microsoft.com/office/drawing/2014/main" id="{63958AAE-D4D1-5877-E5ED-FA4D1F744F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43094" y="1690688"/>
            <a:ext cx="2970986" cy="3943900"/>
          </a:xfrm>
          <a:prstGeom prst="rect">
            <a:avLst/>
          </a:prstGeom>
        </p:spPr>
      </p:pic>
    </p:spTree>
    <p:extLst>
      <p:ext uri="{BB962C8B-B14F-4D97-AF65-F5344CB8AC3E}">
        <p14:creationId xmlns:p14="http://schemas.microsoft.com/office/powerpoint/2010/main" val="277915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41BD-BD9F-9AA9-D1E6-0D6B64B742EF}"/>
              </a:ext>
            </a:extLst>
          </p:cNvPr>
          <p:cNvSpPr>
            <a:spLocks noGrp="1"/>
          </p:cNvSpPr>
          <p:nvPr>
            <p:ph type="title"/>
          </p:nvPr>
        </p:nvSpPr>
        <p:spPr/>
        <p:txBody>
          <a:bodyPr/>
          <a:lstStyle/>
          <a:p>
            <a:r>
              <a:rPr lang="en-US" dirty="0"/>
              <a:t>Our program</a:t>
            </a:r>
          </a:p>
        </p:txBody>
      </p:sp>
      <p:sp>
        <p:nvSpPr>
          <p:cNvPr id="7" name="Content Placeholder 6">
            <a:extLst>
              <a:ext uri="{FF2B5EF4-FFF2-40B4-BE49-F238E27FC236}">
                <a16:creationId xmlns:a16="http://schemas.microsoft.com/office/drawing/2014/main" id="{EC5293C7-6C40-7E19-98AC-6050F4F8B1D3}"/>
              </a:ext>
            </a:extLst>
          </p:cNvPr>
          <p:cNvSpPr>
            <a:spLocks noGrp="1"/>
          </p:cNvSpPr>
          <p:nvPr>
            <p:ph idx="1"/>
          </p:nvPr>
        </p:nvSpPr>
        <p:spPr>
          <a:xfrm>
            <a:off x="767080" y="1774825"/>
            <a:ext cx="10515600" cy="4351338"/>
          </a:xfrm>
        </p:spPr>
        <p:txBody>
          <a:bodyPr>
            <a:normAutofit/>
          </a:bodyPr>
          <a:lstStyle/>
          <a:p>
            <a:r>
              <a:rPr lang="en-US" dirty="0"/>
              <a:t>Safety briefing and safety glasses distribution</a:t>
            </a:r>
          </a:p>
          <a:p>
            <a:pPr marL="0" indent="0">
              <a:buNone/>
            </a:pPr>
            <a:endParaRPr lang="en-US" dirty="0"/>
          </a:p>
        </p:txBody>
      </p:sp>
      <p:pic>
        <p:nvPicPr>
          <p:cNvPr id="4" name="Picture 3" descr="A ruler and a ruler&#10;&#10;Description automatically generated">
            <a:extLst>
              <a:ext uri="{FF2B5EF4-FFF2-40B4-BE49-F238E27FC236}">
                <a16:creationId xmlns:a16="http://schemas.microsoft.com/office/drawing/2014/main" id="{46502EA6-0873-11E1-6853-47B6C7AA17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6480" y="2682240"/>
            <a:ext cx="7197268" cy="3353200"/>
          </a:xfrm>
          <a:prstGeom prst="rect">
            <a:avLst/>
          </a:prstGeom>
        </p:spPr>
      </p:pic>
    </p:spTree>
    <p:extLst>
      <p:ext uri="{BB962C8B-B14F-4D97-AF65-F5344CB8AC3E}">
        <p14:creationId xmlns:p14="http://schemas.microsoft.com/office/powerpoint/2010/main" val="27104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B4E1-4B22-E313-D1C4-CDEBAC253363}"/>
              </a:ext>
            </a:extLst>
          </p:cNvPr>
          <p:cNvSpPr>
            <a:spLocks noGrp="1"/>
          </p:cNvSpPr>
          <p:nvPr>
            <p:ph type="title"/>
          </p:nvPr>
        </p:nvSpPr>
        <p:spPr>
          <a:xfrm>
            <a:off x="640080" y="101601"/>
            <a:ext cx="10713720" cy="1087119"/>
          </a:xfrm>
        </p:spPr>
        <p:txBody>
          <a:bodyPr/>
          <a:lstStyle/>
          <a:p>
            <a:r>
              <a:rPr lang="en-US" dirty="0"/>
              <a:t>Danger to the eye</a:t>
            </a:r>
          </a:p>
        </p:txBody>
      </p:sp>
      <p:sp>
        <p:nvSpPr>
          <p:cNvPr id="3" name="Content Placeholder 2">
            <a:extLst>
              <a:ext uri="{FF2B5EF4-FFF2-40B4-BE49-F238E27FC236}">
                <a16:creationId xmlns:a16="http://schemas.microsoft.com/office/drawing/2014/main" id="{326055F4-957C-A982-C8C1-CA12A3DBCBAD}"/>
              </a:ext>
            </a:extLst>
          </p:cNvPr>
          <p:cNvSpPr>
            <a:spLocks noGrp="1"/>
          </p:cNvSpPr>
          <p:nvPr>
            <p:ph idx="1"/>
          </p:nvPr>
        </p:nvSpPr>
        <p:spPr>
          <a:xfrm>
            <a:off x="5913120" y="1422400"/>
            <a:ext cx="5608320" cy="4754563"/>
          </a:xfrm>
        </p:spPr>
        <p:txBody>
          <a:bodyPr/>
          <a:lstStyle/>
          <a:p>
            <a:r>
              <a:rPr lang="en-US" dirty="0"/>
              <a:t>Ultraviolet light may literally burn part of your retina on the spot</a:t>
            </a:r>
          </a:p>
          <a:p>
            <a:r>
              <a:rPr lang="en-US" dirty="0"/>
              <a:t>Even short exposure may result in long term</a:t>
            </a:r>
            <a:r>
              <a:rPr lang="en-US"/>
              <a:t>, even </a:t>
            </a:r>
            <a:r>
              <a:rPr lang="en-US" dirty="0"/>
              <a:t>permanent dark or yellow spots (solar retinopathy)</a:t>
            </a:r>
          </a:p>
          <a:p>
            <a:r>
              <a:rPr lang="en-US" dirty="0"/>
              <a:t>The retina does not have any pain-receptors, you will not feel the burn</a:t>
            </a:r>
          </a:p>
          <a:p>
            <a:r>
              <a:rPr lang="en-US" dirty="0"/>
              <a:t>The cornea can also be sunburn (solar keratitis). Light sensitivity and pain, will show up within 24 hours of exposure</a:t>
            </a:r>
          </a:p>
          <a:p>
            <a:endParaRPr lang="en-US" dirty="0"/>
          </a:p>
          <a:p>
            <a:endParaRPr lang="en-US" dirty="0"/>
          </a:p>
        </p:txBody>
      </p:sp>
      <p:pic>
        <p:nvPicPr>
          <p:cNvPr id="7" name="Picture 6">
            <a:extLst>
              <a:ext uri="{FF2B5EF4-FFF2-40B4-BE49-F238E27FC236}">
                <a16:creationId xmlns:a16="http://schemas.microsoft.com/office/drawing/2014/main" id="{0A426D36-10FE-B28F-1F60-873A5D9940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952" y="1262818"/>
            <a:ext cx="5417168" cy="4914145"/>
          </a:xfrm>
          <a:prstGeom prst="rect">
            <a:avLst/>
          </a:prstGeom>
        </p:spPr>
      </p:pic>
    </p:spTree>
    <p:extLst>
      <p:ext uri="{BB962C8B-B14F-4D97-AF65-F5344CB8AC3E}">
        <p14:creationId xmlns:p14="http://schemas.microsoft.com/office/powerpoint/2010/main" val="229316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FDE6-2FDF-3FDB-D3D5-051117EDDBDE}"/>
              </a:ext>
            </a:extLst>
          </p:cNvPr>
          <p:cNvSpPr>
            <a:spLocks noGrp="1"/>
          </p:cNvSpPr>
          <p:nvPr>
            <p:ph type="title"/>
          </p:nvPr>
        </p:nvSpPr>
        <p:spPr>
          <a:xfrm>
            <a:off x="838200" y="365125"/>
            <a:ext cx="10515600" cy="1290955"/>
          </a:xfrm>
        </p:spPr>
        <p:txBody>
          <a:bodyPr>
            <a:normAutofit fontScale="90000"/>
          </a:bodyPr>
          <a:lstStyle/>
          <a:p>
            <a:r>
              <a:rPr lang="en-US" dirty="0"/>
              <a:t>A few safe ways</a:t>
            </a:r>
            <a:br>
              <a:rPr lang="en-US" dirty="0"/>
            </a:br>
            <a:endParaRPr lang="en-US" dirty="0"/>
          </a:p>
        </p:txBody>
      </p:sp>
      <p:pic>
        <p:nvPicPr>
          <p:cNvPr id="11" name="Picture 10" descr="A stack of stone tiles on a table&#10;&#10;Description automatically generated">
            <a:extLst>
              <a:ext uri="{FF2B5EF4-FFF2-40B4-BE49-F238E27FC236}">
                <a16:creationId xmlns:a16="http://schemas.microsoft.com/office/drawing/2014/main" id="{5BCFB21F-1C47-D551-2EAF-970B76A62E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7742" y="1311518"/>
            <a:ext cx="8116516" cy="5321769"/>
          </a:xfrm>
          <a:prstGeom prst="rect">
            <a:avLst/>
          </a:prstGeom>
        </p:spPr>
      </p:pic>
      <p:pic>
        <p:nvPicPr>
          <p:cNvPr id="13" name="Picture 12" descr="A cardboard tube on a box&#10;&#10;Description automatically generated">
            <a:extLst>
              <a:ext uri="{FF2B5EF4-FFF2-40B4-BE49-F238E27FC236}">
                <a16:creationId xmlns:a16="http://schemas.microsoft.com/office/drawing/2014/main" id="{C4CB4397-C4F9-D935-AE6A-4EAF77A95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674" y="1284263"/>
            <a:ext cx="7465330" cy="5321770"/>
          </a:xfrm>
          <a:prstGeom prst="rect">
            <a:avLst/>
          </a:prstGeom>
        </p:spPr>
      </p:pic>
      <p:pic>
        <p:nvPicPr>
          <p:cNvPr id="15" name="Picture 14" descr="A box of cereal on a tile surface&#10;&#10;Description automatically generated">
            <a:extLst>
              <a:ext uri="{FF2B5EF4-FFF2-40B4-BE49-F238E27FC236}">
                <a16:creationId xmlns:a16="http://schemas.microsoft.com/office/drawing/2014/main" id="{D119438D-0F04-612C-6B91-D3FD506D2F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8936" y="1284263"/>
            <a:ext cx="4166424" cy="5309426"/>
          </a:xfrm>
          <a:prstGeom prst="rect">
            <a:avLst/>
          </a:prstGeom>
        </p:spPr>
      </p:pic>
    </p:spTree>
    <p:extLst>
      <p:ext uri="{BB962C8B-B14F-4D97-AF65-F5344CB8AC3E}">
        <p14:creationId xmlns:p14="http://schemas.microsoft.com/office/powerpoint/2010/main" val="379224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58DA-F66B-BDF2-B0C9-048837DD6597}"/>
              </a:ext>
            </a:extLst>
          </p:cNvPr>
          <p:cNvSpPr>
            <a:spLocks noGrp="1"/>
          </p:cNvSpPr>
          <p:nvPr>
            <p:ph type="title"/>
          </p:nvPr>
        </p:nvSpPr>
        <p:spPr>
          <a:xfrm>
            <a:off x="838200" y="-81279"/>
            <a:ext cx="10515600" cy="1229359"/>
          </a:xfrm>
        </p:spPr>
        <p:txBody>
          <a:bodyPr/>
          <a:lstStyle/>
          <a:p>
            <a:r>
              <a:rPr lang="en-US" dirty="0"/>
              <a:t>Have fun</a:t>
            </a:r>
          </a:p>
        </p:txBody>
      </p:sp>
      <p:pic>
        <p:nvPicPr>
          <p:cNvPr id="5" name="Picture 4" descr="A box on a stand&#10;&#10;Description automatically generated">
            <a:extLst>
              <a:ext uri="{FF2B5EF4-FFF2-40B4-BE49-F238E27FC236}">
                <a16:creationId xmlns:a16="http://schemas.microsoft.com/office/drawing/2014/main" id="{2593D9AC-318B-532A-6A46-AEFF164734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46480"/>
            <a:ext cx="3830320" cy="5127171"/>
          </a:xfrm>
          <a:prstGeom prst="rect">
            <a:avLst/>
          </a:prstGeom>
        </p:spPr>
      </p:pic>
      <p:pic>
        <p:nvPicPr>
          <p:cNvPr id="7" name="Picture 6" descr="A box on a stand&#10;&#10;Description automatically generated">
            <a:extLst>
              <a:ext uri="{FF2B5EF4-FFF2-40B4-BE49-F238E27FC236}">
                <a16:creationId xmlns:a16="http://schemas.microsoft.com/office/drawing/2014/main" id="{9913C7D1-8C3E-534C-35F7-8A19E5F6F2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0320" y="1046480"/>
            <a:ext cx="3192850" cy="5127171"/>
          </a:xfrm>
          <a:prstGeom prst="rect">
            <a:avLst/>
          </a:prstGeom>
        </p:spPr>
      </p:pic>
      <p:pic>
        <p:nvPicPr>
          <p:cNvPr id="9" name="Picture 8" descr="A cardboard box with a couple of boxes&#10;&#10;Description automatically generated with medium confidence">
            <a:extLst>
              <a:ext uri="{FF2B5EF4-FFF2-40B4-BE49-F238E27FC236}">
                <a16:creationId xmlns:a16="http://schemas.microsoft.com/office/drawing/2014/main" id="{705A7C12-3A22-E181-C629-E307E5C8D5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12651" y="1046480"/>
            <a:ext cx="5279349" cy="5127171"/>
          </a:xfrm>
          <a:prstGeom prst="rect">
            <a:avLst/>
          </a:prstGeom>
        </p:spPr>
      </p:pic>
    </p:spTree>
    <p:extLst>
      <p:ext uri="{BB962C8B-B14F-4D97-AF65-F5344CB8AC3E}">
        <p14:creationId xmlns:p14="http://schemas.microsoft.com/office/powerpoint/2010/main" val="89046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6F06-1E28-2F00-437D-90900A914756}"/>
              </a:ext>
            </a:extLst>
          </p:cNvPr>
          <p:cNvSpPr>
            <a:spLocks noGrp="1"/>
          </p:cNvSpPr>
          <p:nvPr>
            <p:ph type="title"/>
          </p:nvPr>
        </p:nvSpPr>
        <p:spPr/>
        <p:txBody>
          <a:bodyPr/>
          <a:lstStyle/>
          <a:p>
            <a:endParaRPr lang="en-US"/>
          </a:p>
        </p:txBody>
      </p:sp>
      <p:pic>
        <p:nvPicPr>
          <p:cNvPr id="5" name="Content Placeholder 4" descr="A box tied to a camera&#10;&#10;Description automatically generated">
            <a:extLst>
              <a:ext uri="{FF2B5EF4-FFF2-40B4-BE49-F238E27FC236}">
                <a16:creationId xmlns:a16="http://schemas.microsoft.com/office/drawing/2014/main" id="{5FD90EC8-B5F6-1DD5-EF2A-A9F433AD61D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27760" y="55736"/>
            <a:ext cx="5138593" cy="6802264"/>
          </a:xfrm>
        </p:spPr>
      </p:pic>
      <p:pic>
        <p:nvPicPr>
          <p:cNvPr id="7" name="Picture 6" descr="A close-up of a box&#10;&#10;Description automatically generated">
            <a:extLst>
              <a:ext uri="{FF2B5EF4-FFF2-40B4-BE49-F238E27FC236}">
                <a16:creationId xmlns:a16="http://schemas.microsoft.com/office/drawing/2014/main" id="{38F3A6FF-7EC4-C6C2-CCCC-78EA388F27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6353" y="0"/>
            <a:ext cx="4750325" cy="6858000"/>
          </a:xfrm>
          <a:prstGeom prst="rect">
            <a:avLst/>
          </a:prstGeom>
        </p:spPr>
      </p:pic>
    </p:spTree>
    <p:extLst>
      <p:ext uri="{BB962C8B-B14F-4D97-AF65-F5344CB8AC3E}">
        <p14:creationId xmlns:p14="http://schemas.microsoft.com/office/powerpoint/2010/main" val="374698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2277-D678-ABF9-4959-85D0FA033BB8}"/>
              </a:ext>
            </a:extLst>
          </p:cNvPr>
          <p:cNvSpPr>
            <a:spLocks noGrp="1"/>
          </p:cNvSpPr>
          <p:nvPr>
            <p:ph type="title"/>
          </p:nvPr>
        </p:nvSpPr>
        <p:spPr>
          <a:xfrm>
            <a:off x="838200" y="1"/>
            <a:ext cx="10515600" cy="1473834"/>
          </a:xfrm>
        </p:spPr>
        <p:txBody>
          <a:bodyPr/>
          <a:lstStyle/>
          <a:p>
            <a:r>
              <a:rPr lang="en-US" dirty="0"/>
              <a:t>Watch safely</a:t>
            </a:r>
          </a:p>
        </p:txBody>
      </p:sp>
      <p:pic>
        <p:nvPicPr>
          <p:cNvPr id="5" name="Picture 4" descr="A close-up of a pipe&#10;&#10;Description automatically generated">
            <a:extLst>
              <a:ext uri="{FF2B5EF4-FFF2-40B4-BE49-F238E27FC236}">
                <a16:creationId xmlns:a16="http://schemas.microsoft.com/office/drawing/2014/main" id="{74054051-954C-5503-C5DD-C67F3FAEAD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276" y="1473835"/>
            <a:ext cx="3697966" cy="5019040"/>
          </a:xfrm>
          <a:prstGeom prst="rect">
            <a:avLst/>
          </a:prstGeom>
        </p:spPr>
      </p:pic>
      <p:grpSp>
        <p:nvGrpSpPr>
          <p:cNvPr id="11" name="Group 10">
            <a:extLst>
              <a:ext uri="{FF2B5EF4-FFF2-40B4-BE49-F238E27FC236}">
                <a16:creationId xmlns:a16="http://schemas.microsoft.com/office/drawing/2014/main" id="{BAEC77B7-988B-2FE8-40ED-4051778C9D39}"/>
              </a:ext>
            </a:extLst>
          </p:cNvPr>
          <p:cNvGrpSpPr/>
          <p:nvPr/>
        </p:nvGrpSpPr>
        <p:grpSpPr>
          <a:xfrm>
            <a:off x="4392242" y="1473835"/>
            <a:ext cx="6416040" cy="4976707"/>
            <a:chOff x="4392242" y="1473835"/>
            <a:chExt cx="6416040" cy="4976707"/>
          </a:xfrm>
        </p:grpSpPr>
        <p:pic>
          <p:nvPicPr>
            <p:cNvPr id="7" name="Picture 6" descr="A light reflecting on a piece of paper&#10;&#10;Description automatically generated">
              <a:extLst>
                <a:ext uri="{FF2B5EF4-FFF2-40B4-BE49-F238E27FC236}">
                  <a16:creationId xmlns:a16="http://schemas.microsoft.com/office/drawing/2014/main" id="{4ADDA5B5-F019-E504-B640-09D762DB58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92242" y="1473835"/>
              <a:ext cx="6416040" cy="4976707"/>
            </a:xfrm>
            <a:prstGeom prst="rect">
              <a:avLst/>
            </a:prstGeom>
          </p:spPr>
        </p:pic>
        <p:sp>
          <p:nvSpPr>
            <p:cNvPr id="10" name="TextBox 9">
              <a:extLst>
                <a:ext uri="{FF2B5EF4-FFF2-40B4-BE49-F238E27FC236}">
                  <a16:creationId xmlns:a16="http://schemas.microsoft.com/office/drawing/2014/main" id="{23C2E582-4A92-BF9F-D230-DEBFA879879E}"/>
                </a:ext>
              </a:extLst>
            </p:cNvPr>
            <p:cNvSpPr txBox="1"/>
            <p:nvPr/>
          </p:nvSpPr>
          <p:spPr>
            <a:xfrm>
              <a:off x="6371890" y="4511040"/>
              <a:ext cx="538930" cy="369332"/>
            </a:xfrm>
            <a:prstGeom prst="rect">
              <a:avLst/>
            </a:prstGeom>
            <a:noFill/>
          </p:spPr>
          <p:txBody>
            <a:bodyPr wrap="none" rtlCol="0">
              <a:spAutoFit/>
            </a:bodyPr>
            <a:lstStyle/>
            <a:p>
              <a:r>
                <a:rPr lang="en-US" dirty="0"/>
                <a:t>X20</a:t>
              </a:r>
            </a:p>
          </p:txBody>
        </p:sp>
      </p:grpSp>
      <p:grpSp>
        <p:nvGrpSpPr>
          <p:cNvPr id="13" name="Group 12">
            <a:extLst>
              <a:ext uri="{FF2B5EF4-FFF2-40B4-BE49-F238E27FC236}">
                <a16:creationId xmlns:a16="http://schemas.microsoft.com/office/drawing/2014/main" id="{C533A77F-C727-D067-8D0C-BF64929AABAC}"/>
              </a:ext>
            </a:extLst>
          </p:cNvPr>
          <p:cNvGrpSpPr/>
          <p:nvPr/>
        </p:nvGrpSpPr>
        <p:grpSpPr>
          <a:xfrm>
            <a:off x="7600262" y="1473835"/>
            <a:ext cx="3897462" cy="5019040"/>
            <a:chOff x="7600262" y="1473835"/>
            <a:chExt cx="3897462" cy="5019040"/>
          </a:xfrm>
        </p:grpSpPr>
        <p:pic>
          <p:nvPicPr>
            <p:cNvPr id="9" name="Picture 8" descr="A close-up of a box&#10;&#10;Description automatically generated">
              <a:extLst>
                <a:ext uri="{FF2B5EF4-FFF2-40B4-BE49-F238E27FC236}">
                  <a16:creationId xmlns:a16="http://schemas.microsoft.com/office/drawing/2014/main" id="{F5AA986C-C93E-4343-06AE-923A39829D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00262" y="1473835"/>
              <a:ext cx="3897462" cy="5019040"/>
            </a:xfrm>
            <a:prstGeom prst="rect">
              <a:avLst/>
            </a:prstGeom>
          </p:spPr>
        </p:pic>
        <p:sp>
          <p:nvSpPr>
            <p:cNvPr id="12" name="TextBox 11">
              <a:extLst>
                <a:ext uri="{FF2B5EF4-FFF2-40B4-BE49-F238E27FC236}">
                  <a16:creationId xmlns:a16="http://schemas.microsoft.com/office/drawing/2014/main" id="{E69028B3-84A1-B540-C238-C760CB84B736}"/>
                </a:ext>
              </a:extLst>
            </p:cNvPr>
            <p:cNvSpPr txBox="1"/>
            <p:nvPr/>
          </p:nvSpPr>
          <p:spPr>
            <a:xfrm>
              <a:off x="10302240" y="4880372"/>
              <a:ext cx="538930" cy="369332"/>
            </a:xfrm>
            <a:prstGeom prst="rect">
              <a:avLst/>
            </a:prstGeom>
            <a:noFill/>
          </p:spPr>
          <p:txBody>
            <a:bodyPr wrap="none" rtlCol="0">
              <a:spAutoFit/>
            </a:bodyPr>
            <a:lstStyle/>
            <a:p>
              <a:r>
                <a:rPr lang="en-US" dirty="0"/>
                <a:t>X60</a:t>
              </a:r>
            </a:p>
          </p:txBody>
        </p:sp>
      </p:grpSp>
    </p:spTree>
    <p:extLst>
      <p:ext uri="{BB962C8B-B14F-4D97-AF65-F5344CB8AC3E}">
        <p14:creationId xmlns:p14="http://schemas.microsoft.com/office/powerpoint/2010/main" val="350213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41BD-BD9F-9AA9-D1E6-0D6B64B742EF}"/>
              </a:ext>
            </a:extLst>
          </p:cNvPr>
          <p:cNvSpPr>
            <a:spLocks noGrp="1"/>
          </p:cNvSpPr>
          <p:nvPr>
            <p:ph type="title"/>
          </p:nvPr>
        </p:nvSpPr>
        <p:spPr/>
        <p:txBody>
          <a:bodyPr/>
          <a:lstStyle/>
          <a:p>
            <a:r>
              <a:rPr lang="en-US" dirty="0"/>
              <a:t>Our program</a:t>
            </a:r>
          </a:p>
        </p:txBody>
      </p:sp>
      <p:sp>
        <p:nvSpPr>
          <p:cNvPr id="7" name="Content Placeholder 6">
            <a:extLst>
              <a:ext uri="{FF2B5EF4-FFF2-40B4-BE49-F238E27FC236}">
                <a16:creationId xmlns:a16="http://schemas.microsoft.com/office/drawing/2014/main" id="{EC5293C7-6C40-7E19-98AC-6050F4F8B1D3}"/>
              </a:ext>
            </a:extLst>
          </p:cNvPr>
          <p:cNvSpPr>
            <a:spLocks noGrp="1"/>
          </p:cNvSpPr>
          <p:nvPr>
            <p:ph idx="1"/>
          </p:nvPr>
        </p:nvSpPr>
        <p:spPr/>
        <p:txBody>
          <a:bodyPr>
            <a:normAutofit/>
          </a:bodyPr>
          <a:lstStyle/>
          <a:p>
            <a:r>
              <a:rPr lang="en-US" dirty="0"/>
              <a:t>Safety briefing and safety glasses distribution</a:t>
            </a:r>
          </a:p>
          <a:p>
            <a:r>
              <a:rPr lang="en-US" dirty="0"/>
              <a:t>Hands on demonstration of the sun earth moon dances</a:t>
            </a:r>
          </a:p>
          <a:p>
            <a:pPr lvl="1"/>
            <a:r>
              <a:rPr lang="en-US" dirty="0"/>
              <a:t>Sun earth moon distances</a:t>
            </a:r>
          </a:p>
          <a:p>
            <a:pPr marL="0" indent="0">
              <a:buNone/>
            </a:pPr>
            <a:endParaRPr lang="en-US" dirty="0"/>
          </a:p>
        </p:txBody>
      </p:sp>
      <p:pic>
        <p:nvPicPr>
          <p:cNvPr id="9" name="Picture 8">
            <a:extLst>
              <a:ext uri="{FF2B5EF4-FFF2-40B4-BE49-F238E27FC236}">
                <a16:creationId xmlns:a16="http://schemas.microsoft.com/office/drawing/2014/main" id="{82CD557C-41B0-5673-E569-015C1FFA88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442720"/>
            <a:ext cx="9693165" cy="2283279"/>
          </a:xfrm>
          <a:prstGeom prst="rect">
            <a:avLst/>
          </a:prstGeom>
        </p:spPr>
      </p:pic>
      <p:pic>
        <p:nvPicPr>
          <p:cNvPr id="10" name="Picture 9">
            <a:extLst>
              <a:ext uri="{FF2B5EF4-FFF2-40B4-BE49-F238E27FC236}">
                <a16:creationId xmlns:a16="http://schemas.microsoft.com/office/drawing/2014/main" id="{C0B583C0-81F9-5AA5-367A-5B314A5A95C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8200" y="3742441"/>
            <a:ext cx="9716337" cy="2418079"/>
          </a:xfrm>
          <a:prstGeom prst="rect">
            <a:avLst/>
          </a:prstGeom>
        </p:spPr>
      </p:pic>
      <p:sp>
        <p:nvSpPr>
          <p:cNvPr id="3" name="TextBox 2">
            <a:extLst>
              <a:ext uri="{FF2B5EF4-FFF2-40B4-BE49-F238E27FC236}">
                <a16:creationId xmlns:a16="http://schemas.microsoft.com/office/drawing/2014/main" id="{6F23DB6C-C730-B079-B22B-ED50F59B8021}"/>
              </a:ext>
            </a:extLst>
          </p:cNvPr>
          <p:cNvSpPr txBox="1"/>
          <p:nvPr/>
        </p:nvSpPr>
        <p:spPr>
          <a:xfrm>
            <a:off x="1291771" y="6311900"/>
            <a:ext cx="3149388" cy="369332"/>
          </a:xfrm>
          <a:prstGeom prst="rect">
            <a:avLst/>
          </a:prstGeom>
          <a:noFill/>
        </p:spPr>
        <p:txBody>
          <a:bodyPr wrap="none" rtlCol="0">
            <a:spAutoFit/>
          </a:bodyPr>
          <a:lstStyle/>
          <a:p>
            <a:r>
              <a:rPr lang="en-US" dirty="0">
                <a:solidFill>
                  <a:schemeClr val="bg1"/>
                </a:solidFill>
              </a:rPr>
              <a:t>From ASP Scale model activities</a:t>
            </a:r>
          </a:p>
        </p:txBody>
      </p:sp>
    </p:spTree>
    <p:extLst>
      <p:ext uri="{BB962C8B-B14F-4D97-AF65-F5344CB8AC3E}">
        <p14:creationId xmlns:p14="http://schemas.microsoft.com/office/powerpoint/2010/main" val="33434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549</Words>
  <Application>Microsoft Office PowerPoint</Application>
  <PresentationFormat>Widescreen</PresentationFormat>
  <Paragraphs>97</Paragraphs>
  <Slides>16</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Google Sans</vt:lpstr>
      <vt:lpstr>Office Theme</vt:lpstr>
      <vt:lpstr>1_Office Theme</vt:lpstr>
      <vt:lpstr>Sun, moon, earth</vt:lpstr>
      <vt:lpstr>About the eclipse ambassador program</vt:lpstr>
      <vt:lpstr>Our program</vt:lpstr>
      <vt:lpstr>Danger to the eye</vt:lpstr>
      <vt:lpstr>A few safe ways </vt:lpstr>
      <vt:lpstr>Have fun</vt:lpstr>
      <vt:lpstr>PowerPoint Presentation</vt:lpstr>
      <vt:lpstr>Watch safely</vt:lpstr>
      <vt:lpstr>Our program</vt:lpstr>
      <vt:lpstr>Our program</vt:lpstr>
      <vt:lpstr>Our program</vt:lpstr>
      <vt:lpstr>Our program</vt:lpstr>
      <vt:lpstr>Solar/Lunar Eclipse 101</vt:lpstr>
      <vt:lpstr>Our program</vt:lpstr>
      <vt:lpstr>PowerPoint Presentation</vt:lpstr>
      <vt:lpstr>Our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Roy</dc:creator>
  <cp:lastModifiedBy>Daniel Roy</cp:lastModifiedBy>
  <cp:revision>32</cp:revision>
  <dcterms:created xsi:type="dcterms:W3CDTF">2023-07-16T14:14:19Z</dcterms:created>
  <dcterms:modified xsi:type="dcterms:W3CDTF">2023-09-13T18:03:52Z</dcterms:modified>
</cp:coreProperties>
</file>